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3"/>
  </p:sldMasterIdLst>
  <p:notesMasterIdLst>
    <p:notesMasterId r:id="rId17"/>
  </p:notesMasterIdLst>
  <p:sldIdLst>
    <p:sldId id="1378" r:id="rId4"/>
    <p:sldId id="1406" r:id="rId5"/>
    <p:sldId id="1405" r:id="rId6"/>
    <p:sldId id="1396" r:id="rId7"/>
    <p:sldId id="1407" r:id="rId8"/>
    <p:sldId id="1401" r:id="rId9"/>
    <p:sldId id="1402" r:id="rId10"/>
    <p:sldId id="1412" r:id="rId11"/>
    <p:sldId id="1403" r:id="rId12"/>
    <p:sldId id="1413" r:id="rId13"/>
    <p:sldId id="1414" r:id="rId14"/>
    <p:sldId id="1404" r:id="rId15"/>
    <p:sldId id="1410" r:id="rId16"/>
  </p:sldIdLst>
  <p:sldSz cx="9144000" cy="5143500" type="screen16x9"/>
  <p:notesSz cx="6858000" cy="9144000"/>
  <p:embeddedFontLst>
    <p:embeddedFont>
      <p:font typeface="Arial Narrow" panose="020B0606020202030204" pitchFamily="34" charset="0"/>
      <p:regular r:id="rId18"/>
      <p:bold r:id="rId19"/>
      <p:italic r:id="rId20"/>
      <p:boldItalic r:id="rId21"/>
    </p:embeddedFont>
    <p:embeddedFont>
      <p:font typeface="Bahnschrift Light" panose="020B0502040204020203" pitchFamily="34" charset="0"/>
      <p:regular r:id="rId22"/>
    </p:embeddedFont>
    <p:embeddedFont>
      <p:font typeface="Roboto" panose="02000000000000000000" pitchFamily="2" charset="0"/>
      <p:regular r:id="rId23"/>
      <p:bold r:id="rId24"/>
    </p:embeddedFont>
    <p:embeddedFont>
      <p:font typeface="Roboto Light" pitchFamily="2"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er Khan" initials="KK" lastIdx="1" clrIdx="0">
    <p:extLst>
      <p:ext uri="{19B8F6BF-5375-455C-9EA6-DF929625EA0E}">
        <p15:presenceInfo xmlns:p15="http://schemas.microsoft.com/office/powerpoint/2012/main" userId="d3143cf48d3fc9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6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818D3F-D54B-40B7-89C4-6F3D172CC8BB}">
  <a:tblStyle styleId="{2C818D3F-D54B-40B7-89C4-6F3D172CC8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211" autoAdjust="0"/>
  </p:normalViewPr>
  <p:slideViewPr>
    <p:cSldViewPr snapToGrid="0">
      <p:cViewPr varScale="1">
        <p:scale>
          <a:sx n="127" d="100"/>
          <a:sy n="127" d="100"/>
        </p:scale>
        <p:origin x="4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1.xml"/><Relationship Id="rId21" Type="http://schemas.openxmlformats.org/officeDocument/2006/relationships/font" Target="fonts/font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
        <p:nvSpPr>
          <p:cNvPr id="4" name="Slide Number Placeholder 3"/>
          <p:cNvSpPr>
            <a:spLocks noGrp="1"/>
          </p:cNvSpPr>
          <p:nvPr>
            <p:ph type="sldNum" sz="quarter" idx="5"/>
          </p:nvPr>
        </p:nvSpPr>
        <p:spPr/>
        <p:txBody>
          <a:bodyPr/>
          <a:lstStyle/>
          <a:p>
            <a:fld id="{670FB009-3099-4144-A621-575B352249E4}" type="slidenum">
              <a:rPr lang="en-US" smtClean="0"/>
              <a:t>1</a:t>
            </a:fld>
            <a:endParaRPr lang="en-US"/>
          </a:p>
        </p:txBody>
      </p:sp>
    </p:spTree>
    <p:extLst>
      <p:ext uri="{BB962C8B-B14F-4D97-AF65-F5344CB8AC3E}">
        <p14:creationId xmlns:p14="http://schemas.microsoft.com/office/powerpoint/2010/main" val="1198025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US" dirty="0"/>
          </a:p>
        </p:txBody>
      </p:sp>
    </p:spTree>
    <p:extLst>
      <p:ext uri="{BB962C8B-B14F-4D97-AF65-F5344CB8AC3E}">
        <p14:creationId xmlns:p14="http://schemas.microsoft.com/office/powerpoint/2010/main" val="673112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Social impact - well being of individuals and families, livability and </a:t>
            </a:r>
            <a:r>
              <a:rPr lang="en-US" sz="1100" b="0" i="0" u="none" strike="noStrike" cap="none" dirty="0" err="1">
                <a:solidFill>
                  <a:srgbClr val="000000"/>
                </a:solidFill>
                <a:effectLst/>
                <a:latin typeface="Arial"/>
                <a:ea typeface="Arial"/>
                <a:cs typeface="Arial"/>
                <a:sym typeface="Arial"/>
              </a:rPr>
              <a:t>oppurtunities</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Economic Growth - is an increase in the production of goods and services in an </a:t>
            </a:r>
            <a:r>
              <a:rPr lang="en-US" sz="1100" b="1" i="0" u="none" strike="noStrike" cap="none" dirty="0">
                <a:solidFill>
                  <a:srgbClr val="000000"/>
                </a:solidFill>
                <a:effectLst/>
                <a:latin typeface="Arial"/>
                <a:ea typeface="Arial"/>
                <a:cs typeface="Arial"/>
                <a:sym typeface="Arial"/>
              </a:rPr>
              <a:t>economy</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Livability, prosperity, and opportunity. Address skill challenge in the digital transformation world…</a:t>
            </a:r>
          </a:p>
        </p:txBody>
      </p:sp>
    </p:spTree>
    <p:extLst>
      <p:ext uri="{BB962C8B-B14F-4D97-AF65-F5344CB8AC3E}">
        <p14:creationId xmlns:p14="http://schemas.microsoft.com/office/powerpoint/2010/main" val="1246975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98745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over">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0135FA77-9F81-DF42-94B0-7C419F910244}"/>
              </a:ext>
            </a:extLst>
          </p:cNvPr>
          <p:cNvSpPr>
            <a:spLocks noGrp="1"/>
          </p:cNvSpPr>
          <p:nvPr>
            <p:ph type="body" sz="quarter" idx="14"/>
          </p:nvPr>
        </p:nvSpPr>
        <p:spPr>
          <a:xfrm>
            <a:off x="457201" y="3693585"/>
            <a:ext cx="4385733" cy="524933"/>
          </a:xfrm>
        </p:spPr>
        <p:txBody>
          <a:bodyPr/>
          <a:lstStyle>
            <a:lvl1pPr>
              <a:lnSpc>
                <a:spcPct val="100000"/>
              </a:lnSpc>
              <a:spcBef>
                <a:spcPts val="0"/>
              </a:spcBef>
              <a:spcAft>
                <a:spcPts val="0"/>
              </a:spcAft>
              <a:defRPr sz="1800" b="0" i="0">
                <a:latin typeface="Roboto" panose="02000000000000000000" pitchFamily="2" charset="0"/>
                <a:ea typeface="Roboto" panose="02000000000000000000" pitchFamily="2" charset="0"/>
                <a:cs typeface="Roboto" panose="02000000000000000000" pitchFamily="2" charset="0"/>
              </a:defRPr>
            </a:lvl1pPr>
            <a:lvl2pPr>
              <a:lnSpc>
                <a:spcPct val="100000"/>
              </a:lnSpc>
              <a:spcBef>
                <a:spcPts val="300"/>
              </a:spcBef>
              <a:defRPr sz="1200" b="0" i="0">
                <a:latin typeface="Roboto" panose="02000000000000000000" pitchFamily="2" charset="0"/>
                <a:ea typeface="Roboto" panose="02000000000000000000" pitchFamily="2" charset="0"/>
                <a:cs typeface="Roboto" panose="02000000000000000000" pitchFamily="2" charset="0"/>
              </a:defRPr>
            </a:lvl2pPr>
            <a:lvl3pPr>
              <a:defRPr>
                <a:latin typeface="Roboto Light"/>
                <a:cs typeface="Roboto Light"/>
              </a:defRPr>
            </a:lvl3pPr>
            <a:lvl4pPr>
              <a:defRPr>
                <a:latin typeface="Roboto Light"/>
                <a:cs typeface="Roboto Light"/>
              </a:defRPr>
            </a:lvl4pPr>
            <a:lvl5pPr>
              <a:defRPr>
                <a:latin typeface="Roboto Light"/>
                <a:cs typeface="Roboto Light"/>
              </a:defRPr>
            </a:lvl5pPr>
          </a:lstStyle>
          <a:p>
            <a:pPr lvl="0"/>
            <a:r>
              <a:rPr lang="en-US" noProof="0"/>
              <a:t>Click to edit Master text styles</a:t>
            </a:r>
          </a:p>
          <a:p>
            <a:pPr lvl="1"/>
            <a:r>
              <a:rPr lang="en-US" noProof="0"/>
              <a:t>Second level</a:t>
            </a:r>
          </a:p>
        </p:txBody>
      </p:sp>
      <p:sp>
        <p:nvSpPr>
          <p:cNvPr id="10" name="Text Placeholder 8">
            <a:extLst>
              <a:ext uri="{FF2B5EF4-FFF2-40B4-BE49-F238E27FC236}">
                <a16:creationId xmlns:a16="http://schemas.microsoft.com/office/drawing/2014/main" id="{833E0734-8722-B046-A84C-FD825F2211D7}"/>
              </a:ext>
            </a:extLst>
          </p:cNvPr>
          <p:cNvSpPr>
            <a:spLocks noGrp="1"/>
          </p:cNvSpPr>
          <p:nvPr>
            <p:ph type="body" sz="quarter" idx="16"/>
          </p:nvPr>
        </p:nvSpPr>
        <p:spPr>
          <a:xfrm>
            <a:off x="457201" y="0"/>
            <a:ext cx="8229600" cy="3675063"/>
          </a:xfrm>
        </p:spPr>
        <p:txBody>
          <a:bodyPr anchor="ctr" anchorCtr="0">
            <a:normAutofit/>
          </a:bodyPr>
          <a:lstStyle>
            <a:lvl1pPr>
              <a:lnSpc>
                <a:spcPct val="90000"/>
              </a:lnSpc>
              <a:spcBef>
                <a:spcPts val="1200"/>
              </a:spcBef>
              <a:defRPr sz="5400" b="0" i="0">
                <a:effectLst>
                  <a:outerShdw blurRad="190500" dir="2700000" algn="tl" rotWithShape="0">
                    <a:srgbClr val="000000">
                      <a:alpha val="50000"/>
                    </a:srgbClr>
                  </a:outerShdw>
                </a:effectLst>
                <a:latin typeface="Roboto Light" panose="02000000000000000000" pitchFamily="2" charset="0"/>
                <a:ea typeface="Roboto Light" panose="02000000000000000000" pitchFamily="2" charset="0"/>
                <a:cs typeface="Roboto Light" panose="02000000000000000000" pitchFamily="2" charset="0"/>
              </a:defRPr>
            </a:lvl1pPr>
            <a:lvl2pPr>
              <a:lnSpc>
                <a:spcPct val="90000"/>
              </a:lnSpc>
              <a:spcBef>
                <a:spcPts val="1200"/>
              </a:spcBef>
              <a:defRPr sz="2800" b="0" i="0">
                <a:effectLst>
                  <a:outerShdw blurRad="190500" dir="2700000" algn="tl" rotWithShape="0">
                    <a:srgbClr val="000000">
                      <a:alpha val="50000"/>
                    </a:srgbClr>
                  </a:outerShdw>
                </a:effectLst>
                <a:latin typeface="Roboto Light" panose="02000000000000000000" pitchFamily="2" charset="0"/>
                <a:ea typeface="Roboto Light" panose="02000000000000000000" pitchFamily="2" charset="0"/>
                <a:cs typeface="Roboto Light" panose="02000000000000000000" pitchFamily="2" charset="0"/>
              </a:defRPr>
            </a:lvl2pPr>
            <a:lvl3pPr>
              <a:defRPr>
                <a:latin typeface="Roboto Light"/>
                <a:cs typeface="Roboto Light"/>
              </a:defRPr>
            </a:lvl3pPr>
            <a:lvl4pPr>
              <a:defRPr>
                <a:latin typeface="Roboto Light"/>
                <a:cs typeface="Roboto Light"/>
              </a:defRPr>
            </a:lvl4pPr>
            <a:lvl5pPr>
              <a:defRPr>
                <a:latin typeface="Roboto Light"/>
                <a:cs typeface="Roboto Light"/>
              </a:defRPr>
            </a:lvl5pPr>
          </a:lstStyle>
          <a:p>
            <a:pPr lvl="0"/>
            <a:r>
              <a:rPr lang="en-US" noProof="0" dirty="0"/>
              <a:t>Click to edit Master text styles</a:t>
            </a:r>
          </a:p>
          <a:p>
            <a:pPr lvl="1"/>
            <a:r>
              <a:rPr lang="en-US" noProof="0" dirty="0"/>
              <a:t>Second level</a:t>
            </a:r>
          </a:p>
        </p:txBody>
      </p:sp>
    </p:spTree>
    <p:extLst>
      <p:ext uri="{BB962C8B-B14F-4D97-AF65-F5344CB8AC3E}">
        <p14:creationId xmlns:p14="http://schemas.microsoft.com/office/powerpoint/2010/main" val="3356873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CA3C8-8CAB-4417-BCA5-69D402D93E8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162F15B-53BB-4D9B-BC2B-D2CB4C12C7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00EF517-10A9-495C-9F47-219BD928B5C1}"/>
              </a:ext>
            </a:extLst>
          </p:cNvPr>
          <p:cNvSpPr>
            <a:spLocks noGrp="1"/>
          </p:cNvSpPr>
          <p:nvPr>
            <p:ph type="dt" sz="half" idx="10"/>
          </p:nvPr>
        </p:nvSpPr>
        <p:spPr/>
        <p:txBody>
          <a:bodyPr/>
          <a:lstStyle/>
          <a:p>
            <a:fld id="{02B5E004-D865-4588-8862-76B9AC7DFA59}" type="datetimeFigureOut">
              <a:rPr lang="en-CA" smtClean="0"/>
              <a:t>2020-02-26</a:t>
            </a:fld>
            <a:endParaRPr lang="en-CA"/>
          </a:p>
        </p:txBody>
      </p:sp>
      <p:sp>
        <p:nvSpPr>
          <p:cNvPr id="5" name="Footer Placeholder 4">
            <a:extLst>
              <a:ext uri="{FF2B5EF4-FFF2-40B4-BE49-F238E27FC236}">
                <a16:creationId xmlns:a16="http://schemas.microsoft.com/office/drawing/2014/main" id="{573E05CD-4A62-48C1-827E-C12FCD3B56A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9CCF429-0BD1-47FD-B579-EF27213388A9}"/>
              </a:ext>
            </a:extLst>
          </p:cNvPr>
          <p:cNvSpPr>
            <a:spLocks noGrp="1"/>
          </p:cNvSpPr>
          <p:nvPr>
            <p:ph type="sldNum" sz="quarter" idx="12"/>
          </p:nvPr>
        </p:nvSpPr>
        <p:spPr/>
        <p:txBody>
          <a:bodyPr/>
          <a:lstStyle/>
          <a:p>
            <a:fld id="{073BF9BB-BAB6-4E5A-92EF-FB881AD604B1}" type="slidenum">
              <a:rPr lang="en-CA" smtClean="0"/>
              <a:t>‹#›</a:t>
            </a:fld>
            <a:endParaRPr lang="en-CA"/>
          </a:p>
        </p:txBody>
      </p:sp>
    </p:spTree>
    <p:extLst>
      <p:ext uri="{BB962C8B-B14F-4D97-AF65-F5344CB8AC3E}">
        <p14:creationId xmlns:p14="http://schemas.microsoft.com/office/powerpoint/2010/main" val="921208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hyperlink" Target="https://twitter.com/Test_oper" TargetMode="External"/><Relationship Id="rId3" Type="http://schemas.openxmlformats.org/officeDocument/2006/relationships/hyperlink" Target="https://www.meetup.com/testoper/" TargetMode="External"/><Relationship Id="rId7" Type="http://schemas.openxmlformats.org/officeDocument/2006/relationships/hyperlink" Target="https://github.com/testoper" TargetMode="External"/><Relationship Id="rId12" Type="http://schemas.openxmlformats.org/officeDocument/2006/relationships/hyperlink" Target="mailto:testoper@testoper.com" TargetMode="External"/><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hyperlink" Target="https://www.linkedin.com/company/testoper/" TargetMode="External"/><Relationship Id="rId11" Type="http://schemas.openxmlformats.org/officeDocument/2006/relationships/hyperlink" Target="https://testoper.com/" TargetMode="External"/><Relationship Id="rId5" Type="http://schemas.openxmlformats.org/officeDocument/2006/relationships/hyperlink" Target="https://www.linkedin.com/groups/12273365/" TargetMode="External"/><Relationship Id="rId10" Type="http://schemas.openxmlformats.org/officeDocument/2006/relationships/hyperlink" Target="https://www.eventbrite.com/o/testoper-community-28935529723" TargetMode="External"/><Relationship Id="rId4" Type="http://schemas.openxmlformats.org/officeDocument/2006/relationships/hyperlink" Target="https://join.slack.com/t/testoperworkspace/shared_invite/enQtNjQxNDUxMzA3Mzk5LWU3ZGNmMWE1NDgxYTU3ZTUyNWViODZhMzVlNmQ1MzVmYzM2NWQzOWY2ZDcwOWNkZTUxNDQ0NTY4ODQ3NjNhNjg" TargetMode="External"/><Relationship Id="rId9" Type="http://schemas.openxmlformats.org/officeDocument/2006/relationships/hyperlink" Target="https://www.facebook.com/Testoper-225970795090799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standing in front of a crowd&#10;&#10;Description automatically generated">
            <a:extLst>
              <a:ext uri="{FF2B5EF4-FFF2-40B4-BE49-F238E27FC236}">
                <a16:creationId xmlns:a16="http://schemas.microsoft.com/office/drawing/2014/main" id="{E0DE89CB-FD13-43B6-BDAD-09CAD2F236B9}"/>
              </a:ext>
            </a:extLst>
          </p:cNvPr>
          <p:cNvPicPr>
            <a:picLocks noChangeAspect="1"/>
          </p:cNvPicPr>
          <p:nvPr/>
        </p:nvPicPr>
        <p:blipFill>
          <a:blip r:embed="rId3"/>
          <a:stretch>
            <a:fillRect/>
          </a:stretch>
        </p:blipFill>
        <p:spPr>
          <a:xfrm>
            <a:off x="0" y="0"/>
            <a:ext cx="9144000" cy="5143500"/>
          </a:xfrm>
          <a:prstGeom prst="rect">
            <a:avLst/>
          </a:prstGeom>
        </p:spPr>
      </p:pic>
      <p:sp>
        <p:nvSpPr>
          <p:cNvPr id="8" name="Slide Number Placeholder 4">
            <a:extLst>
              <a:ext uri="{FF2B5EF4-FFF2-40B4-BE49-F238E27FC236}">
                <a16:creationId xmlns:a16="http://schemas.microsoft.com/office/drawing/2014/main" id="{500BB036-9746-4C1C-A590-EC978EECF5C1}"/>
              </a:ext>
            </a:extLst>
          </p:cNvPr>
          <p:cNvSpPr txBox="1">
            <a:spLocks/>
          </p:cNvSpPr>
          <p:nvPr/>
        </p:nvSpPr>
        <p:spPr>
          <a:xfrm>
            <a:off x="8864603" y="4869394"/>
            <a:ext cx="296333"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buFontTx/>
              <a:buNone/>
              <a:defRPr/>
            </a:pPr>
            <a:fld id="{FC426674-5D70-A640-98FF-5508BF7AFA13}" type="slidenum">
              <a:rPr lang="en-CA" sz="1000" kern="1200" smtClean="0">
                <a:solidFill>
                  <a:prstClr val="white">
                    <a:lumMod val="65000"/>
                  </a:prstClr>
                </a:solidFill>
                <a:latin typeface="Roboto Light"/>
                <a:ea typeface="+mn-ea"/>
                <a:cs typeface="+mn-cs"/>
              </a:rPr>
              <a:pPr defTabSz="685800">
                <a:buClrTx/>
                <a:buFontTx/>
                <a:buNone/>
                <a:defRPr/>
              </a:pPr>
              <a:t>1</a:t>
            </a:fld>
            <a:endParaRPr lang="en-CA" sz="1000" kern="1200" dirty="0">
              <a:solidFill>
                <a:prstClr val="white">
                  <a:lumMod val="65000"/>
                </a:prstClr>
              </a:solidFill>
              <a:latin typeface="Roboto Light"/>
              <a:ea typeface="+mn-ea"/>
              <a:cs typeface="+mn-cs"/>
            </a:endParaRPr>
          </a:p>
        </p:txBody>
      </p:sp>
      <p:pic>
        <p:nvPicPr>
          <p:cNvPr id="3" name="Picture 2">
            <a:extLst>
              <a:ext uri="{FF2B5EF4-FFF2-40B4-BE49-F238E27FC236}">
                <a16:creationId xmlns:a16="http://schemas.microsoft.com/office/drawing/2014/main" id="{6A06EDC9-0737-4723-9F89-CDED7A2C87A8}"/>
              </a:ext>
            </a:extLst>
          </p:cNvPr>
          <p:cNvPicPr>
            <a:picLocks noChangeAspect="1"/>
          </p:cNvPicPr>
          <p:nvPr/>
        </p:nvPicPr>
        <p:blipFill>
          <a:blip r:embed="rId4"/>
          <a:stretch>
            <a:fillRect/>
          </a:stretch>
        </p:blipFill>
        <p:spPr>
          <a:xfrm>
            <a:off x="2320290" y="128428"/>
            <a:ext cx="4503420" cy="2178656"/>
          </a:xfrm>
          <a:prstGeom prst="rect">
            <a:avLst/>
          </a:prstGeom>
        </p:spPr>
      </p:pic>
      <p:sp>
        <p:nvSpPr>
          <p:cNvPr id="10" name="TextBox 9">
            <a:extLst>
              <a:ext uri="{FF2B5EF4-FFF2-40B4-BE49-F238E27FC236}">
                <a16:creationId xmlns:a16="http://schemas.microsoft.com/office/drawing/2014/main" id="{452CD5BC-315E-45E2-B237-CB97E451FCE5}"/>
              </a:ext>
            </a:extLst>
          </p:cNvPr>
          <p:cNvSpPr txBox="1"/>
          <p:nvPr/>
        </p:nvSpPr>
        <p:spPr>
          <a:xfrm>
            <a:off x="3638555" y="4175992"/>
            <a:ext cx="1745991" cy="553998"/>
          </a:xfrm>
          <a:prstGeom prst="rect">
            <a:avLst/>
          </a:prstGeom>
          <a:noFill/>
        </p:spPr>
        <p:txBody>
          <a:bodyPr wrap="none" rtlCol="0">
            <a:spAutoFit/>
          </a:bodyPr>
          <a:lstStyle/>
          <a:p>
            <a:pPr algn="ctr"/>
            <a:r>
              <a:rPr lang="en-CA" sz="1600" b="1" dirty="0">
                <a:solidFill>
                  <a:schemeClr val="bg1"/>
                </a:solidFill>
              </a:rPr>
              <a:t>Presenter Name</a:t>
            </a:r>
          </a:p>
          <a:p>
            <a:pPr algn="ctr"/>
            <a:r>
              <a:rPr lang="en-CA" b="1" dirty="0">
                <a:solidFill>
                  <a:srgbClr val="00B0F0"/>
                </a:solidFill>
              </a:rPr>
              <a:t>Designation</a:t>
            </a:r>
            <a:endParaRPr lang="en-CA" sz="1100" b="1" dirty="0">
              <a:solidFill>
                <a:srgbClr val="00B0F0"/>
              </a:solidFill>
            </a:endParaRPr>
          </a:p>
        </p:txBody>
      </p:sp>
      <p:pic>
        <p:nvPicPr>
          <p:cNvPr id="1026" name="Picture 2">
            <a:extLst>
              <a:ext uri="{FF2B5EF4-FFF2-40B4-BE49-F238E27FC236}">
                <a16:creationId xmlns:a16="http://schemas.microsoft.com/office/drawing/2014/main" id="{110F88F4-91F0-4E15-8235-0C0168E6DF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664" y="2962352"/>
            <a:ext cx="1020041" cy="10200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53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a:extLst>
              <a:ext uri="{FF2B5EF4-FFF2-40B4-BE49-F238E27FC236}">
                <a16:creationId xmlns:a16="http://schemas.microsoft.com/office/drawing/2014/main" id="{37B2A537-4DF8-4DDC-A9CB-ADCFB2D8B82D}"/>
              </a:ext>
            </a:extLst>
          </p:cNvPr>
          <p:cNvSpPr txBox="1">
            <a:spLocks/>
          </p:cNvSpPr>
          <p:nvPr/>
        </p:nvSpPr>
        <p:spPr>
          <a:xfrm>
            <a:off x="8864603" y="4869394"/>
            <a:ext cx="296333"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buFontTx/>
              <a:buNone/>
              <a:defRPr/>
            </a:pPr>
            <a:fld id="{FC426674-5D70-A640-98FF-5508BF7AFA13}" type="slidenum">
              <a:rPr lang="en-CA" sz="1000" kern="1200" smtClean="0">
                <a:solidFill>
                  <a:prstClr val="white">
                    <a:lumMod val="65000"/>
                  </a:prstClr>
                </a:solidFill>
                <a:latin typeface="Roboto Light"/>
                <a:ea typeface="+mn-ea"/>
                <a:cs typeface="+mn-cs"/>
              </a:rPr>
              <a:pPr defTabSz="685800">
                <a:buClrTx/>
                <a:buFontTx/>
                <a:buNone/>
                <a:defRPr/>
              </a:pPr>
              <a:t>10</a:t>
            </a:fld>
            <a:endParaRPr lang="en-CA" sz="1000" kern="1200" dirty="0">
              <a:solidFill>
                <a:prstClr val="white">
                  <a:lumMod val="65000"/>
                </a:prstClr>
              </a:solidFill>
              <a:latin typeface="Roboto Light"/>
              <a:ea typeface="+mn-ea"/>
              <a:cs typeface="+mn-cs"/>
            </a:endParaRPr>
          </a:p>
        </p:txBody>
      </p:sp>
      <p:pic>
        <p:nvPicPr>
          <p:cNvPr id="25" name="Picture 24" descr="A close up of a sign&#10;&#10;Description automatically generated">
            <a:extLst>
              <a:ext uri="{FF2B5EF4-FFF2-40B4-BE49-F238E27FC236}">
                <a16:creationId xmlns:a16="http://schemas.microsoft.com/office/drawing/2014/main" id="{49C09A88-D107-4B6E-8609-65024867EB98}"/>
              </a:ext>
            </a:extLst>
          </p:cNvPr>
          <p:cNvPicPr>
            <a:picLocks noChangeAspect="1"/>
          </p:cNvPicPr>
          <p:nvPr/>
        </p:nvPicPr>
        <p:blipFill>
          <a:blip r:embed="rId2"/>
          <a:stretch>
            <a:fillRect/>
          </a:stretch>
        </p:blipFill>
        <p:spPr>
          <a:xfrm>
            <a:off x="0" y="-12849"/>
            <a:ext cx="1387930" cy="693140"/>
          </a:xfrm>
          <a:prstGeom prst="rect">
            <a:avLst/>
          </a:prstGeom>
        </p:spPr>
      </p:pic>
      <p:cxnSp>
        <p:nvCxnSpPr>
          <p:cNvPr id="27" name="Straight Connector 26">
            <a:extLst>
              <a:ext uri="{FF2B5EF4-FFF2-40B4-BE49-F238E27FC236}">
                <a16:creationId xmlns:a16="http://schemas.microsoft.com/office/drawing/2014/main" id="{BAD89018-5EA2-45F1-888D-61AADEC224CD}"/>
              </a:ext>
            </a:extLst>
          </p:cNvPr>
          <p:cNvCxnSpPr>
            <a:cxnSpLocks/>
          </p:cNvCxnSpPr>
          <p:nvPr/>
        </p:nvCxnSpPr>
        <p:spPr>
          <a:xfrm flipV="1">
            <a:off x="253093" y="457199"/>
            <a:ext cx="0" cy="1670051"/>
          </a:xfrm>
          <a:prstGeom prst="line">
            <a:avLst/>
          </a:prstGeom>
          <a:noFill/>
          <a:ln w="15875" cap="flat" cmpd="sng" algn="ctr">
            <a:gradFill flip="none" rotWithShape="1">
              <a:gsLst>
                <a:gs pos="0">
                  <a:srgbClr val="212121">
                    <a:lumMod val="5000"/>
                    <a:lumOff val="95000"/>
                  </a:srgbClr>
                </a:gs>
                <a:gs pos="74000">
                  <a:srgbClr val="212121">
                    <a:lumMod val="45000"/>
                    <a:lumOff val="55000"/>
                  </a:srgbClr>
                </a:gs>
                <a:gs pos="83000">
                  <a:srgbClr val="212121">
                    <a:lumMod val="45000"/>
                    <a:lumOff val="55000"/>
                  </a:srgbClr>
                </a:gs>
                <a:gs pos="100000">
                  <a:srgbClr val="212121">
                    <a:lumMod val="30000"/>
                    <a:lumOff val="70000"/>
                  </a:srgbClr>
                </a:gs>
              </a:gsLst>
              <a:lin ang="5400000" scaled="1"/>
              <a:tileRect/>
            </a:gradFill>
            <a:prstDash val="solid"/>
          </a:ln>
          <a:effectLst/>
        </p:spPr>
      </p:cxnSp>
      <p:sp>
        <p:nvSpPr>
          <p:cNvPr id="6" name="TextBox 5">
            <a:extLst>
              <a:ext uri="{FF2B5EF4-FFF2-40B4-BE49-F238E27FC236}">
                <a16:creationId xmlns:a16="http://schemas.microsoft.com/office/drawing/2014/main" id="{2474EE38-5450-446A-B9C4-C31451A54D92}"/>
              </a:ext>
            </a:extLst>
          </p:cNvPr>
          <p:cNvSpPr txBox="1"/>
          <p:nvPr/>
        </p:nvSpPr>
        <p:spPr>
          <a:xfrm>
            <a:off x="2263802" y="72111"/>
            <a:ext cx="4738798" cy="523220"/>
          </a:xfrm>
          <a:prstGeom prst="rect">
            <a:avLst/>
          </a:prstGeom>
          <a:noFill/>
        </p:spPr>
        <p:txBody>
          <a:bodyPr wrap="none" rtlCol="0">
            <a:spAutoFit/>
          </a:bodyPr>
          <a:lstStyle/>
          <a:p>
            <a:r>
              <a:rPr lang="en-CA" sz="2800" b="1" dirty="0"/>
              <a:t>Intended Program Content</a:t>
            </a:r>
          </a:p>
        </p:txBody>
      </p:sp>
      <p:sp>
        <p:nvSpPr>
          <p:cNvPr id="29" name="TextBox 28">
            <a:extLst>
              <a:ext uri="{FF2B5EF4-FFF2-40B4-BE49-F238E27FC236}">
                <a16:creationId xmlns:a16="http://schemas.microsoft.com/office/drawing/2014/main" id="{9A2F4D2C-0D70-4F40-B87E-FDD45A96DCE5}"/>
              </a:ext>
            </a:extLst>
          </p:cNvPr>
          <p:cNvSpPr txBox="1"/>
          <p:nvPr/>
        </p:nvSpPr>
        <p:spPr>
          <a:xfrm>
            <a:off x="0" y="4869394"/>
            <a:ext cx="4188967" cy="261610"/>
          </a:xfrm>
          <a:prstGeom prst="rect">
            <a:avLst/>
          </a:prstGeom>
          <a:noFill/>
        </p:spPr>
        <p:txBody>
          <a:bodyPr wrap="none" rtlCol="0">
            <a:spAutoFit/>
          </a:bodyPr>
          <a:lstStyle/>
          <a:p>
            <a:r>
              <a:rPr lang="en-CA" sz="1100" b="1" dirty="0"/>
              <a:t>Note: </a:t>
            </a:r>
            <a:r>
              <a:rPr lang="en-CA" sz="1100" dirty="0"/>
              <a:t>Refer the details at https://github.com/testoper/Codeathon</a:t>
            </a:r>
          </a:p>
        </p:txBody>
      </p:sp>
      <p:sp>
        <p:nvSpPr>
          <p:cNvPr id="30" name="Rectangle 29">
            <a:extLst>
              <a:ext uri="{FF2B5EF4-FFF2-40B4-BE49-F238E27FC236}">
                <a16:creationId xmlns:a16="http://schemas.microsoft.com/office/drawing/2014/main" id="{59F928A5-0746-4B23-B15D-9F393DC3658E}"/>
              </a:ext>
            </a:extLst>
          </p:cNvPr>
          <p:cNvSpPr/>
          <p:nvPr/>
        </p:nvSpPr>
        <p:spPr>
          <a:xfrm>
            <a:off x="433127" y="1163672"/>
            <a:ext cx="3454994" cy="2985433"/>
          </a:xfrm>
          <a:prstGeom prst="rect">
            <a:avLst/>
          </a:prstGeom>
          <a:solidFill>
            <a:schemeClr val="tx1"/>
          </a:solidFill>
        </p:spPr>
        <p:txBody>
          <a:bodyPr wrap="square">
            <a:spAutoFit/>
          </a:bodyPr>
          <a:lstStyle/>
          <a:p>
            <a:pPr algn="ctr"/>
            <a:r>
              <a:rPr lang="en-US" u="sng" dirty="0">
                <a:solidFill>
                  <a:srgbClr val="00B0F0"/>
                </a:solidFill>
              </a:rPr>
              <a:t>Intelligent Automation (1 hour)</a:t>
            </a:r>
          </a:p>
          <a:p>
            <a:pPr algn="ctr"/>
            <a:endParaRPr lang="en-US" sz="900" dirty="0">
              <a:solidFill>
                <a:srgbClr val="00B0F0"/>
              </a:solidFill>
            </a:endParaRP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p:txBody>
      </p:sp>
      <p:sp>
        <p:nvSpPr>
          <p:cNvPr id="31" name="Rectangle 30">
            <a:extLst>
              <a:ext uri="{FF2B5EF4-FFF2-40B4-BE49-F238E27FC236}">
                <a16:creationId xmlns:a16="http://schemas.microsoft.com/office/drawing/2014/main" id="{1EAA216E-7A62-4550-83BE-E533D6C52C0B}"/>
              </a:ext>
            </a:extLst>
          </p:cNvPr>
          <p:cNvSpPr/>
          <p:nvPr/>
        </p:nvSpPr>
        <p:spPr>
          <a:xfrm>
            <a:off x="5557775" y="1163671"/>
            <a:ext cx="3454994" cy="2985433"/>
          </a:xfrm>
          <a:prstGeom prst="rect">
            <a:avLst/>
          </a:prstGeom>
          <a:solidFill>
            <a:schemeClr val="tx1"/>
          </a:solidFill>
        </p:spPr>
        <p:txBody>
          <a:bodyPr wrap="square">
            <a:spAutoFit/>
          </a:bodyPr>
          <a:lstStyle/>
          <a:p>
            <a:pPr algn="ctr"/>
            <a:r>
              <a:rPr lang="en-US" u="sng" dirty="0">
                <a:solidFill>
                  <a:srgbClr val="00B0F0"/>
                </a:solidFill>
              </a:rPr>
              <a:t>Test Automation and TestOps (1 hour)</a:t>
            </a:r>
          </a:p>
          <a:p>
            <a:pPr algn="ctr"/>
            <a:endParaRPr lang="en-US" sz="900" dirty="0">
              <a:solidFill>
                <a:srgbClr val="00B0F0"/>
              </a:solidFill>
            </a:endParaRP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p:txBody>
      </p:sp>
      <p:cxnSp>
        <p:nvCxnSpPr>
          <p:cNvPr id="23" name="Straight Connector 22">
            <a:extLst>
              <a:ext uri="{FF2B5EF4-FFF2-40B4-BE49-F238E27FC236}">
                <a16:creationId xmlns:a16="http://schemas.microsoft.com/office/drawing/2014/main" id="{5CC568EC-09DC-4B1E-B463-7A15B3F9D550}"/>
              </a:ext>
            </a:extLst>
          </p:cNvPr>
          <p:cNvCxnSpPr/>
          <p:nvPr/>
        </p:nvCxnSpPr>
        <p:spPr>
          <a:xfrm>
            <a:off x="4702629" y="937452"/>
            <a:ext cx="0" cy="39319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13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a:extLst>
              <a:ext uri="{FF2B5EF4-FFF2-40B4-BE49-F238E27FC236}">
                <a16:creationId xmlns:a16="http://schemas.microsoft.com/office/drawing/2014/main" id="{37B2A537-4DF8-4DDC-A9CB-ADCFB2D8B82D}"/>
              </a:ext>
            </a:extLst>
          </p:cNvPr>
          <p:cNvSpPr txBox="1">
            <a:spLocks/>
          </p:cNvSpPr>
          <p:nvPr/>
        </p:nvSpPr>
        <p:spPr>
          <a:xfrm>
            <a:off x="8864603" y="4869394"/>
            <a:ext cx="296333"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buFontTx/>
              <a:buNone/>
              <a:defRPr/>
            </a:pPr>
            <a:fld id="{FC426674-5D70-A640-98FF-5508BF7AFA13}" type="slidenum">
              <a:rPr lang="en-CA" sz="1000" kern="1200" smtClean="0">
                <a:solidFill>
                  <a:prstClr val="white">
                    <a:lumMod val="65000"/>
                  </a:prstClr>
                </a:solidFill>
                <a:latin typeface="Roboto Light"/>
                <a:ea typeface="+mn-ea"/>
                <a:cs typeface="+mn-cs"/>
              </a:rPr>
              <a:pPr defTabSz="685800">
                <a:buClrTx/>
                <a:buFontTx/>
                <a:buNone/>
                <a:defRPr/>
              </a:pPr>
              <a:t>11</a:t>
            </a:fld>
            <a:endParaRPr lang="en-CA" sz="1000" kern="1200" dirty="0">
              <a:solidFill>
                <a:prstClr val="white">
                  <a:lumMod val="65000"/>
                </a:prstClr>
              </a:solidFill>
              <a:latin typeface="Roboto Light"/>
              <a:ea typeface="+mn-ea"/>
              <a:cs typeface="+mn-cs"/>
            </a:endParaRPr>
          </a:p>
        </p:txBody>
      </p:sp>
      <p:pic>
        <p:nvPicPr>
          <p:cNvPr id="25" name="Picture 24" descr="A close up of a sign&#10;&#10;Description automatically generated">
            <a:extLst>
              <a:ext uri="{FF2B5EF4-FFF2-40B4-BE49-F238E27FC236}">
                <a16:creationId xmlns:a16="http://schemas.microsoft.com/office/drawing/2014/main" id="{49C09A88-D107-4B6E-8609-65024867EB98}"/>
              </a:ext>
            </a:extLst>
          </p:cNvPr>
          <p:cNvPicPr>
            <a:picLocks noChangeAspect="1"/>
          </p:cNvPicPr>
          <p:nvPr/>
        </p:nvPicPr>
        <p:blipFill>
          <a:blip r:embed="rId2"/>
          <a:stretch>
            <a:fillRect/>
          </a:stretch>
        </p:blipFill>
        <p:spPr>
          <a:xfrm>
            <a:off x="0" y="-12849"/>
            <a:ext cx="1387930" cy="693140"/>
          </a:xfrm>
          <a:prstGeom prst="rect">
            <a:avLst/>
          </a:prstGeom>
        </p:spPr>
      </p:pic>
      <p:cxnSp>
        <p:nvCxnSpPr>
          <p:cNvPr id="27" name="Straight Connector 26">
            <a:extLst>
              <a:ext uri="{FF2B5EF4-FFF2-40B4-BE49-F238E27FC236}">
                <a16:creationId xmlns:a16="http://schemas.microsoft.com/office/drawing/2014/main" id="{BAD89018-5EA2-45F1-888D-61AADEC224CD}"/>
              </a:ext>
            </a:extLst>
          </p:cNvPr>
          <p:cNvCxnSpPr>
            <a:cxnSpLocks/>
          </p:cNvCxnSpPr>
          <p:nvPr/>
        </p:nvCxnSpPr>
        <p:spPr>
          <a:xfrm flipV="1">
            <a:off x="253093" y="457199"/>
            <a:ext cx="0" cy="1670051"/>
          </a:xfrm>
          <a:prstGeom prst="line">
            <a:avLst/>
          </a:prstGeom>
          <a:noFill/>
          <a:ln w="15875" cap="flat" cmpd="sng" algn="ctr">
            <a:gradFill flip="none" rotWithShape="1">
              <a:gsLst>
                <a:gs pos="0">
                  <a:srgbClr val="212121">
                    <a:lumMod val="5000"/>
                    <a:lumOff val="95000"/>
                  </a:srgbClr>
                </a:gs>
                <a:gs pos="74000">
                  <a:srgbClr val="212121">
                    <a:lumMod val="45000"/>
                    <a:lumOff val="55000"/>
                  </a:srgbClr>
                </a:gs>
                <a:gs pos="83000">
                  <a:srgbClr val="212121">
                    <a:lumMod val="45000"/>
                    <a:lumOff val="55000"/>
                  </a:srgbClr>
                </a:gs>
                <a:gs pos="100000">
                  <a:srgbClr val="212121">
                    <a:lumMod val="30000"/>
                    <a:lumOff val="70000"/>
                  </a:srgbClr>
                </a:gs>
              </a:gsLst>
              <a:lin ang="5400000" scaled="1"/>
              <a:tileRect/>
            </a:gradFill>
            <a:prstDash val="solid"/>
          </a:ln>
          <a:effectLst/>
        </p:spPr>
      </p:cxnSp>
      <p:sp>
        <p:nvSpPr>
          <p:cNvPr id="6" name="TextBox 5">
            <a:extLst>
              <a:ext uri="{FF2B5EF4-FFF2-40B4-BE49-F238E27FC236}">
                <a16:creationId xmlns:a16="http://schemas.microsoft.com/office/drawing/2014/main" id="{2474EE38-5450-446A-B9C4-C31451A54D92}"/>
              </a:ext>
            </a:extLst>
          </p:cNvPr>
          <p:cNvSpPr txBox="1"/>
          <p:nvPr/>
        </p:nvSpPr>
        <p:spPr>
          <a:xfrm>
            <a:off x="1761054" y="118651"/>
            <a:ext cx="6792244" cy="523220"/>
          </a:xfrm>
          <a:prstGeom prst="rect">
            <a:avLst/>
          </a:prstGeom>
          <a:noFill/>
        </p:spPr>
        <p:txBody>
          <a:bodyPr wrap="none" rtlCol="0">
            <a:spAutoFit/>
          </a:bodyPr>
          <a:lstStyle/>
          <a:p>
            <a:r>
              <a:rPr lang="en-CA" sz="2800" b="1" dirty="0"/>
              <a:t>Prerequisite, Program and Team Split</a:t>
            </a:r>
          </a:p>
        </p:txBody>
      </p:sp>
      <p:sp>
        <p:nvSpPr>
          <p:cNvPr id="7" name="Rectangle 6">
            <a:extLst>
              <a:ext uri="{FF2B5EF4-FFF2-40B4-BE49-F238E27FC236}">
                <a16:creationId xmlns:a16="http://schemas.microsoft.com/office/drawing/2014/main" id="{F6F3E333-B3F8-4E6E-A889-AFDC26C0BA51}"/>
              </a:ext>
            </a:extLst>
          </p:cNvPr>
          <p:cNvSpPr/>
          <p:nvPr/>
        </p:nvSpPr>
        <p:spPr>
          <a:xfrm>
            <a:off x="433127" y="1163672"/>
            <a:ext cx="2371540" cy="2985433"/>
          </a:xfrm>
          <a:prstGeom prst="rect">
            <a:avLst/>
          </a:prstGeom>
          <a:solidFill>
            <a:schemeClr val="tx1"/>
          </a:solidFill>
        </p:spPr>
        <p:txBody>
          <a:bodyPr wrap="square">
            <a:spAutoFit/>
          </a:bodyPr>
          <a:lstStyle/>
          <a:p>
            <a:pPr algn="ctr"/>
            <a:r>
              <a:rPr lang="en-US" u="sng" dirty="0">
                <a:solidFill>
                  <a:srgbClr val="00B0F0"/>
                </a:solidFill>
              </a:rPr>
              <a:t>Team IA</a:t>
            </a:r>
          </a:p>
          <a:p>
            <a:pPr algn="ctr"/>
            <a:endParaRPr lang="en-US" sz="900" dirty="0">
              <a:solidFill>
                <a:srgbClr val="00B0F0"/>
              </a:solidFill>
            </a:endParaRP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p:txBody>
      </p:sp>
      <p:cxnSp>
        <p:nvCxnSpPr>
          <p:cNvPr id="9" name="Straight Connector 8">
            <a:extLst>
              <a:ext uri="{FF2B5EF4-FFF2-40B4-BE49-F238E27FC236}">
                <a16:creationId xmlns:a16="http://schemas.microsoft.com/office/drawing/2014/main" id="{19A59AF2-F2EC-4273-9DDC-172F9C75F7A2}"/>
              </a:ext>
            </a:extLst>
          </p:cNvPr>
          <p:cNvCxnSpPr/>
          <p:nvPr/>
        </p:nvCxnSpPr>
        <p:spPr>
          <a:xfrm>
            <a:off x="3104349" y="808130"/>
            <a:ext cx="0" cy="3931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C728FAA-5555-4C28-A71A-74E5FF6175CB}"/>
              </a:ext>
            </a:extLst>
          </p:cNvPr>
          <p:cNvSpPr/>
          <p:nvPr/>
        </p:nvSpPr>
        <p:spPr>
          <a:xfrm>
            <a:off x="3480873" y="1163672"/>
            <a:ext cx="2371540" cy="2985433"/>
          </a:xfrm>
          <a:prstGeom prst="rect">
            <a:avLst/>
          </a:prstGeom>
          <a:solidFill>
            <a:schemeClr val="tx1"/>
          </a:solidFill>
        </p:spPr>
        <p:txBody>
          <a:bodyPr wrap="square">
            <a:spAutoFit/>
          </a:bodyPr>
          <a:lstStyle/>
          <a:p>
            <a:pPr algn="ctr"/>
            <a:r>
              <a:rPr lang="en-US" u="sng" dirty="0">
                <a:solidFill>
                  <a:srgbClr val="00B0F0"/>
                </a:solidFill>
              </a:rPr>
              <a:t>Team TO</a:t>
            </a:r>
          </a:p>
          <a:p>
            <a:pPr algn="ctr"/>
            <a:endParaRPr lang="en-US" sz="900" dirty="0">
              <a:solidFill>
                <a:srgbClr val="00B0F0"/>
              </a:solidFill>
            </a:endParaRP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a:p>
            <a:pPr marL="171450" indent="-171450">
              <a:buClr>
                <a:srgbClr val="00B0F0"/>
              </a:buClr>
              <a:buFont typeface="Arial" panose="020B0604020202020204" pitchFamily="34" charset="0"/>
              <a:buChar char="•"/>
            </a:pPr>
            <a:r>
              <a:rPr lang="en-US" sz="1100" dirty="0">
                <a:solidFill>
                  <a:srgbClr val="00B0F0"/>
                </a:solidFill>
              </a:rPr>
              <a:t>XXX</a:t>
            </a:r>
          </a:p>
        </p:txBody>
      </p:sp>
      <p:cxnSp>
        <p:nvCxnSpPr>
          <p:cNvPr id="11" name="Straight Connector 10">
            <a:extLst>
              <a:ext uri="{FF2B5EF4-FFF2-40B4-BE49-F238E27FC236}">
                <a16:creationId xmlns:a16="http://schemas.microsoft.com/office/drawing/2014/main" id="{8D39FA00-DE20-481F-B0DE-9E3EDD1EBBEF}"/>
              </a:ext>
            </a:extLst>
          </p:cNvPr>
          <p:cNvCxnSpPr/>
          <p:nvPr/>
        </p:nvCxnSpPr>
        <p:spPr>
          <a:xfrm>
            <a:off x="6153630" y="808130"/>
            <a:ext cx="0" cy="3931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BD6D666-23D3-48C3-B337-B718692DE06C}"/>
              </a:ext>
            </a:extLst>
          </p:cNvPr>
          <p:cNvSpPr/>
          <p:nvPr/>
        </p:nvSpPr>
        <p:spPr>
          <a:xfrm>
            <a:off x="6493063" y="1163671"/>
            <a:ext cx="2371540" cy="954107"/>
          </a:xfrm>
          <a:prstGeom prst="rect">
            <a:avLst/>
          </a:prstGeom>
          <a:solidFill>
            <a:schemeClr val="tx1"/>
          </a:solidFill>
        </p:spPr>
        <p:txBody>
          <a:bodyPr wrap="square">
            <a:spAutoFit/>
          </a:bodyPr>
          <a:lstStyle/>
          <a:p>
            <a:pPr algn="ctr"/>
            <a:r>
              <a:rPr lang="en-US" u="sng" dirty="0">
                <a:solidFill>
                  <a:srgbClr val="00B0F0"/>
                </a:solidFill>
              </a:rPr>
              <a:t>Team Beginners</a:t>
            </a:r>
          </a:p>
          <a:p>
            <a:pPr algn="ctr"/>
            <a:endParaRPr lang="en-US" sz="900" dirty="0">
              <a:solidFill>
                <a:srgbClr val="00B0F0"/>
              </a:solidFill>
            </a:endParaRPr>
          </a:p>
          <a:p>
            <a:pPr marL="171450" indent="-171450">
              <a:buClr>
                <a:srgbClr val="00B0F0"/>
              </a:buClr>
              <a:buFont typeface="Arial" panose="020B0604020202020204" pitchFamily="34" charset="0"/>
              <a:buChar char="•"/>
            </a:pPr>
            <a:r>
              <a:rPr lang="en-US" sz="1100" dirty="0">
                <a:solidFill>
                  <a:srgbClr val="00B0F0"/>
                </a:solidFill>
              </a:rPr>
              <a:t>No Programming Skills</a:t>
            </a:r>
          </a:p>
          <a:p>
            <a:pPr marL="171450" indent="-171450">
              <a:buClr>
                <a:srgbClr val="00B0F0"/>
              </a:buClr>
              <a:buFont typeface="Arial" panose="020B0604020202020204" pitchFamily="34" charset="0"/>
              <a:buChar char="•"/>
            </a:pPr>
            <a:r>
              <a:rPr lang="en-US" sz="1100" dirty="0">
                <a:solidFill>
                  <a:srgbClr val="00B0F0"/>
                </a:solidFill>
              </a:rPr>
              <a:t>Not a fit in Team IA </a:t>
            </a:r>
          </a:p>
          <a:p>
            <a:pPr marL="171450" indent="-171450">
              <a:buClr>
                <a:srgbClr val="00B0F0"/>
              </a:buClr>
              <a:buFont typeface="Arial" panose="020B0604020202020204" pitchFamily="34" charset="0"/>
              <a:buChar char="•"/>
            </a:pPr>
            <a:r>
              <a:rPr lang="en-US" sz="1100" dirty="0">
                <a:solidFill>
                  <a:srgbClr val="00B0F0"/>
                </a:solidFill>
              </a:rPr>
              <a:t>Not a fir in Team TO</a:t>
            </a:r>
          </a:p>
        </p:txBody>
      </p:sp>
      <p:sp>
        <p:nvSpPr>
          <p:cNvPr id="13" name="TextBox 12">
            <a:extLst>
              <a:ext uri="{FF2B5EF4-FFF2-40B4-BE49-F238E27FC236}">
                <a16:creationId xmlns:a16="http://schemas.microsoft.com/office/drawing/2014/main" id="{D034FAB8-9BB3-4352-BA1A-71E2E1BB4666}"/>
              </a:ext>
            </a:extLst>
          </p:cNvPr>
          <p:cNvSpPr txBox="1"/>
          <p:nvPr/>
        </p:nvSpPr>
        <p:spPr>
          <a:xfrm>
            <a:off x="0" y="4869394"/>
            <a:ext cx="7827784" cy="261610"/>
          </a:xfrm>
          <a:prstGeom prst="rect">
            <a:avLst/>
          </a:prstGeom>
          <a:noFill/>
        </p:spPr>
        <p:txBody>
          <a:bodyPr wrap="none" rtlCol="0">
            <a:spAutoFit/>
          </a:bodyPr>
          <a:lstStyle/>
          <a:p>
            <a:r>
              <a:rPr lang="en-CA" sz="1100" b="1" dirty="0"/>
              <a:t>Note: </a:t>
            </a:r>
            <a:r>
              <a:rPr lang="en-CA" sz="1100" dirty="0"/>
              <a:t>We will be sending out the survey next days for you to choose the team and provide details to get to know you better</a:t>
            </a:r>
          </a:p>
        </p:txBody>
      </p:sp>
    </p:spTree>
    <p:extLst>
      <p:ext uri="{BB962C8B-B14F-4D97-AF65-F5344CB8AC3E}">
        <p14:creationId xmlns:p14="http://schemas.microsoft.com/office/powerpoint/2010/main" val="135894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7C92BD-D519-45F7-859C-6E870368676E}"/>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6B567A9A-48CD-4BF8-AD2A-747657D27800}"/>
              </a:ext>
            </a:extLst>
          </p:cNvPr>
          <p:cNvPicPr>
            <a:picLocks noChangeAspect="1"/>
          </p:cNvPicPr>
          <p:nvPr/>
        </p:nvPicPr>
        <p:blipFill rotWithShape="1">
          <a:blip r:embed="rId2"/>
          <a:srcRect b="14445"/>
          <a:stretch/>
        </p:blipFill>
        <p:spPr>
          <a:xfrm>
            <a:off x="2093331" y="260350"/>
            <a:ext cx="4957338" cy="4400550"/>
          </a:xfrm>
          <a:prstGeom prst="rect">
            <a:avLst/>
          </a:prstGeom>
        </p:spPr>
      </p:pic>
      <p:pic>
        <p:nvPicPr>
          <p:cNvPr id="7" name="Picture 6">
            <a:extLst>
              <a:ext uri="{FF2B5EF4-FFF2-40B4-BE49-F238E27FC236}">
                <a16:creationId xmlns:a16="http://schemas.microsoft.com/office/drawing/2014/main" id="{E8C43878-43A6-48F1-991D-AE5EFA19406F}"/>
              </a:ext>
            </a:extLst>
          </p:cNvPr>
          <p:cNvPicPr>
            <a:picLocks noChangeAspect="1"/>
          </p:cNvPicPr>
          <p:nvPr/>
        </p:nvPicPr>
        <p:blipFill rotWithShape="1">
          <a:blip r:embed="rId2"/>
          <a:srcRect t="92840"/>
          <a:stretch/>
        </p:blipFill>
        <p:spPr>
          <a:xfrm>
            <a:off x="2027417" y="4552950"/>
            <a:ext cx="4957338" cy="368300"/>
          </a:xfrm>
          <a:prstGeom prst="rect">
            <a:avLst/>
          </a:prstGeom>
        </p:spPr>
      </p:pic>
      <p:pic>
        <p:nvPicPr>
          <p:cNvPr id="16" name="Picture 15">
            <a:extLst>
              <a:ext uri="{FF2B5EF4-FFF2-40B4-BE49-F238E27FC236}">
                <a16:creationId xmlns:a16="http://schemas.microsoft.com/office/drawing/2014/main" id="{DD0F0B47-D64A-4777-88F5-B794CB1CF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012" y="1753230"/>
            <a:ext cx="879123" cy="1850785"/>
          </a:xfrm>
          <a:prstGeom prst="rect">
            <a:avLst/>
          </a:prstGeom>
        </p:spPr>
      </p:pic>
      <p:pic>
        <p:nvPicPr>
          <p:cNvPr id="17" name="Picture 16">
            <a:extLst>
              <a:ext uri="{FF2B5EF4-FFF2-40B4-BE49-F238E27FC236}">
                <a16:creationId xmlns:a16="http://schemas.microsoft.com/office/drawing/2014/main" id="{DD3445F6-F498-49E6-A20F-420C9947F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65" y="1753230"/>
            <a:ext cx="777804" cy="1910544"/>
          </a:xfrm>
          <a:prstGeom prst="rect">
            <a:avLst/>
          </a:prstGeom>
        </p:spPr>
      </p:pic>
    </p:spTree>
    <p:extLst>
      <p:ext uri="{BB962C8B-B14F-4D97-AF65-F5344CB8AC3E}">
        <p14:creationId xmlns:p14="http://schemas.microsoft.com/office/powerpoint/2010/main" val="1110581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BAD89018-5EA2-45F1-888D-61AADEC224CD}"/>
              </a:ext>
            </a:extLst>
          </p:cNvPr>
          <p:cNvCxnSpPr>
            <a:cxnSpLocks/>
          </p:cNvCxnSpPr>
          <p:nvPr/>
        </p:nvCxnSpPr>
        <p:spPr>
          <a:xfrm flipV="1">
            <a:off x="253093" y="457199"/>
            <a:ext cx="0" cy="1670051"/>
          </a:xfrm>
          <a:prstGeom prst="line">
            <a:avLst/>
          </a:prstGeom>
          <a:noFill/>
          <a:ln w="15875" cap="flat" cmpd="sng" algn="ctr">
            <a:gradFill flip="none" rotWithShape="1">
              <a:gsLst>
                <a:gs pos="0">
                  <a:srgbClr val="212121">
                    <a:lumMod val="5000"/>
                    <a:lumOff val="95000"/>
                  </a:srgbClr>
                </a:gs>
                <a:gs pos="74000">
                  <a:srgbClr val="212121">
                    <a:lumMod val="45000"/>
                    <a:lumOff val="55000"/>
                  </a:srgbClr>
                </a:gs>
                <a:gs pos="83000">
                  <a:srgbClr val="212121">
                    <a:lumMod val="45000"/>
                    <a:lumOff val="55000"/>
                  </a:srgbClr>
                </a:gs>
                <a:gs pos="100000">
                  <a:srgbClr val="212121">
                    <a:lumMod val="30000"/>
                    <a:lumOff val="70000"/>
                  </a:srgbClr>
                </a:gs>
              </a:gsLst>
              <a:lin ang="5400000" scaled="1"/>
              <a:tileRect/>
            </a:gradFill>
            <a:prstDash val="solid"/>
          </a:ln>
          <a:effectLst/>
        </p:spPr>
      </p:cxnSp>
      <p:sp>
        <p:nvSpPr>
          <p:cNvPr id="17" name="Slide Number Placeholder 4">
            <a:extLst>
              <a:ext uri="{FF2B5EF4-FFF2-40B4-BE49-F238E27FC236}">
                <a16:creationId xmlns:a16="http://schemas.microsoft.com/office/drawing/2014/main" id="{37B2A537-4DF8-4DDC-A9CB-ADCFB2D8B82D}"/>
              </a:ext>
            </a:extLst>
          </p:cNvPr>
          <p:cNvSpPr txBox="1">
            <a:spLocks/>
          </p:cNvSpPr>
          <p:nvPr/>
        </p:nvSpPr>
        <p:spPr>
          <a:xfrm>
            <a:off x="8864603" y="4869394"/>
            <a:ext cx="296333"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buFontTx/>
              <a:buNone/>
              <a:defRPr/>
            </a:pPr>
            <a:fld id="{FC426674-5D70-A640-98FF-5508BF7AFA13}" type="slidenum">
              <a:rPr lang="en-CA" sz="1000" kern="1200" smtClean="0">
                <a:solidFill>
                  <a:prstClr val="white">
                    <a:lumMod val="65000"/>
                  </a:prstClr>
                </a:solidFill>
                <a:latin typeface="Roboto Light"/>
                <a:ea typeface="+mn-ea"/>
                <a:cs typeface="+mn-cs"/>
              </a:rPr>
              <a:pPr defTabSz="685800">
                <a:buClrTx/>
                <a:buFontTx/>
                <a:buNone/>
                <a:defRPr/>
              </a:pPr>
              <a:t>13</a:t>
            </a:fld>
            <a:endParaRPr lang="en-CA" sz="1000" kern="1200" dirty="0">
              <a:solidFill>
                <a:prstClr val="white">
                  <a:lumMod val="65000"/>
                </a:prstClr>
              </a:solidFill>
              <a:latin typeface="Roboto Light"/>
              <a:ea typeface="+mn-ea"/>
              <a:cs typeface="+mn-cs"/>
            </a:endParaRPr>
          </a:p>
        </p:txBody>
      </p:sp>
      <p:pic>
        <p:nvPicPr>
          <p:cNvPr id="25" name="Picture 24" descr="A close up of a sign&#10;&#10;Description automatically generated">
            <a:extLst>
              <a:ext uri="{FF2B5EF4-FFF2-40B4-BE49-F238E27FC236}">
                <a16:creationId xmlns:a16="http://schemas.microsoft.com/office/drawing/2014/main" id="{49C09A88-D107-4B6E-8609-65024867EB98}"/>
              </a:ext>
            </a:extLst>
          </p:cNvPr>
          <p:cNvPicPr>
            <a:picLocks noChangeAspect="1"/>
          </p:cNvPicPr>
          <p:nvPr/>
        </p:nvPicPr>
        <p:blipFill>
          <a:blip r:embed="rId2"/>
          <a:stretch>
            <a:fillRect/>
          </a:stretch>
        </p:blipFill>
        <p:spPr>
          <a:xfrm>
            <a:off x="0" y="-12849"/>
            <a:ext cx="1387930" cy="693140"/>
          </a:xfrm>
          <a:prstGeom prst="rect">
            <a:avLst/>
          </a:prstGeom>
        </p:spPr>
      </p:pic>
      <p:sp>
        <p:nvSpPr>
          <p:cNvPr id="6" name="Rectangle 5">
            <a:extLst>
              <a:ext uri="{FF2B5EF4-FFF2-40B4-BE49-F238E27FC236}">
                <a16:creationId xmlns:a16="http://schemas.microsoft.com/office/drawing/2014/main" id="{67DA9366-BCC1-4D52-98F9-4DA11CF06039}"/>
              </a:ext>
            </a:extLst>
          </p:cNvPr>
          <p:cNvSpPr/>
          <p:nvPr/>
        </p:nvSpPr>
        <p:spPr>
          <a:xfrm>
            <a:off x="2076386" y="157071"/>
            <a:ext cx="4991227" cy="523220"/>
          </a:xfrm>
          <a:prstGeom prst="rect">
            <a:avLst/>
          </a:prstGeom>
          <a:noFill/>
        </p:spPr>
        <p:txBody>
          <a:bodyPr wrap="square" lIns="91440" tIns="45720" rIns="91440" bIns="4572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Additional References</a:t>
            </a:r>
          </a:p>
        </p:txBody>
      </p:sp>
      <p:sp>
        <p:nvSpPr>
          <p:cNvPr id="21" name="Rectangle 20">
            <a:extLst>
              <a:ext uri="{FF2B5EF4-FFF2-40B4-BE49-F238E27FC236}">
                <a16:creationId xmlns:a16="http://schemas.microsoft.com/office/drawing/2014/main" id="{17DC2CC1-4432-4B48-9B19-F917FC2501D3}"/>
              </a:ext>
            </a:extLst>
          </p:cNvPr>
          <p:cNvSpPr/>
          <p:nvPr/>
        </p:nvSpPr>
        <p:spPr>
          <a:xfrm>
            <a:off x="836954" y="942105"/>
            <a:ext cx="2890535" cy="307777"/>
          </a:xfrm>
          <a:prstGeom prst="rect">
            <a:avLst/>
          </a:prstGeom>
        </p:spPr>
        <p:txBody>
          <a:bodyPr wrap="none">
            <a:spAutoFit/>
          </a:bodyPr>
          <a:lstStyle/>
          <a:p>
            <a:r>
              <a:rPr lang="en-CA" dirty="0">
                <a:solidFill>
                  <a:schemeClr val="tx1"/>
                </a:solidFill>
                <a:hlinkClick r:id="rId3">
                  <a:extLst>
                    <a:ext uri="{A12FA001-AC4F-418D-AE19-62706E023703}">
                      <ahyp:hlinkClr xmlns:ahyp="http://schemas.microsoft.com/office/drawing/2018/hyperlinkcolor" val="tx"/>
                    </a:ext>
                  </a:extLst>
                </a:hlinkClick>
              </a:rPr>
              <a:t>https://www.meetup.com/testoper/</a:t>
            </a:r>
            <a:endParaRPr lang="en-CA" dirty="0">
              <a:solidFill>
                <a:schemeClr val="tx1"/>
              </a:solidFill>
            </a:endParaRPr>
          </a:p>
        </p:txBody>
      </p:sp>
      <p:sp>
        <p:nvSpPr>
          <p:cNvPr id="23" name="Rectangle 22">
            <a:extLst>
              <a:ext uri="{FF2B5EF4-FFF2-40B4-BE49-F238E27FC236}">
                <a16:creationId xmlns:a16="http://schemas.microsoft.com/office/drawing/2014/main" id="{0D69099E-8B81-47DB-A282-9C02FA2B35A5}"/>
              </a:ext>
            </a:extLst>
          </p:cNvPr>
          <p:cNvSpPr/>
          <p:nvPr/>
        </p:nvSpPr>
        <p:spPr>
          <a:xfrm>
            <a:off x="836954" y="1292224"/>
            <a:ext cx="8307042" cy="738664"/>
          </a:xfrm>
          <a:prstGeom prst="rect">
            <a:avLst/>
          </a:prstGeom>
        </p:spPr>
        <p:txBody>
          <a:bodyPr wrap="square">
            <a:spAutoFit/>
          </a:bodyPr>
          <a:lstStyle/>
          <a:p>
            <a:r>
              <a:rPr lang="en-CA" dirty="0">
                <a:solidFill>
                  <a:schemeClr val="tx1"/>
                </a:solidFill>
                <a:hlinkClick r:id="rId4">
                  <a:extLst>
                    <a:ext uri="{A12FA001-AC4F-418D-AE19-62706E023703}">
                      <ahyp:hlinkClr xmlns:ahyp="http://schemas.microsoft.com/office/drawing/2018/hyperlinkcolor" val="tx"/>
                    </a:ext>
                  </a:extLst>
                </a:hlinkClick>
              </a:rPr>
              <a:t>https://join.slack.com/t/testoperworkspace/shared_invite/enQtNjQxNDUxMzA3Mzk5LWU3ZGNmMWE1NDgxYTU3ZTUyNWViODZhMzVlNmQ1MzVmYzM2NWQzOWY2ZDcwOWNkZTUxNDQ0NTY4ODQ3NjNhNjg</a:t>
            </a:r>
            <a:r>
              <a:rPr lang="en-CA" dirty="0">
                <a:solidFill>
                  <a:schemeClr val="tx1"/>
                </a:solidFill>
              </a:rPr>
              <a:t> </a:t>
            </a:r>
          </a:p>
        </p:txBody>
      </p:sp>
      <p:sp>
        <p:nvSpPr>
          <p:cNvPr id="24" name="Rectangle 23">
            <a:extLst>
              <a:ext uri="{FF2B5EF4-FFF2-40B4-BE49-F238E27FC236}">
                <a16:creationId xmlns:a16="http://schemas.microsoft.com/office/drawing/2014/main" id="{E6AD0A8D-2B46-4939-8D10-3C2FF467B8B9}"/>
              </a:ext>
            </a:extLst>
          </p:cNvPr>
          <p:cNvSpPr/>
          <p:nvPr/>
        </p:nvSpPr>
        <p:spPr>
          <a:xfrm>
            <a:off x="836954" y="2073230"/>
            <a:ext cx="3696846" cy="307777"/>
          </a:xfrm>
          <a:prstGeom prst="rect">
            <a:avLst/>
          </a:prstGeom>
        </p:spPr>
        <p:txBody>
          <a:bodyPr wrap="none">
            <a:spAutoFit/>
          </a:bodyPr>
          <a:lstStyle/>
          <a:p>
            <a:r>
              <a:rPr lang="en-CA" dirty="0">
                <a:solidFill>
                  <a:schemeClr val="tx1"/>
                </a:solidFill>
                <a:hlinkClick r:id="rId5">
                  <a:extLst>
                    <a:ext uri="{A12FA001-AC4F-418D-AE19-62706E023703}">
                      <ahyp:hlinkClr xmlns:ahyp="http://schemas.microsoft.com/office/drawing/2018/hyperlinkcolor" val="tx"/>
                    </a:ext>
                  </a:extLst>
                </a:hlinkClick>
              </a:rPr>
              <a:t>https://www.linkedin.com/groups/12273365/</a:t>
            </a:r>
            <a:r>
              <a:rPr lang="en-CA" dirty="0">
                <a:solidFill>
                  <a:schemeClr val="tx1"/>
                </a:solidFill>
              </a:rPr>
              <a:t> </a:t>
            </a:r>
          </a:p>
        </p:txBody>
      </p:sp>
      <p:sp>
        <p:nvSpPr>
          <p:cNvPr id="29" name="Rectangle 28">
            <a:extLst>
              <a:ext uri="{FF2B5EF4-FFF2-40B4-BE49-F238E27FC236}">
                <a16:creationId xmlns:a16="http://schemas.microsoft.com/office/drawing/2014/main" id="{3B96A631-10D4-41CF-9F24-9F060E8BE099}"/>
              </a:ext>
            </a:extLst>
          </p:cNvPr>
          <p:cNvSpPr/>
          <p:nvPr/>
        </p:nvSpPr>
        <p:spPr>
          <a:xfrm>
            <a:off x="821726" y="2417861"/>
            <a:ext cx="3727302" cy="307777"/>
          </a:xfrm>
          <a:prstGeom prst="rect">
            <a:avLst/>
          </a:prstGeom>
        </p:spPr>
        <p:txBody>
          <a:bodyPr wrap="none">
            <a:spAutoFit/>
          </a:bodyPr>
          <a:lstStyle/>
          <a:p>
            <a:r>
              <a:rPr lang="en-CA" dirty="0">
                <a:solidFill>
                  <a:schemeClr val="tx1"/>
                </a:solidFill>
                <a:hlinkClick r:id="rId6">
                  <a:extLst>
                    <a:ext uri="{A12FA001-AC4F-418D-AE19-62706E023703}">
                      <ahyp:hlinkClr xmlns:ahyp="http://schemas.microsoft.com/office/drawing/2018/hyperlinkcolor" val="tx"/>
                    </a:ext>
                  </a:extLst>
                </a:hlinkClick>
              </a:rPr>
              <a:t>https://www.linkedin.com/company/testoper/</a:t>
            </a:r>
            <a:r>
              <a:rPr lang="en-CA" dirty="0">
                <a:solidFill>
                  <a:schemeClr val="tx1"/>
                </a:solidFill>
              </a:rPr>
              <a:t> </a:t>
            </a:r>
          </a:p>
        </p:txBody>
      </p:sp>
      <p:sp>
        <p:nvSpPr>
          <p:cNvPr id="30" name="Rectangle 29">
            <a:extLst>
              <a:ext uri="{FF2B5EF4-FFF2-40B4-BE49-F238E27FC236}">
                <a16:creationId xmlns:a16="http://schemas.microsoft.com/office/drawing/2014/main" id="{2A7FC578-6949-4FFE-88E0-E71EBC63F4B8}"/>
              </a:ext>
            </a:extLst>
          </p:cNvPr>
          <p:cNvSpPr/>
          <p:nvPr/>
        </p:nvSpPr>
        <p:spPr>
          <a:xfrm>
            <a:off x="821726" y="2769662"/>
            <a:ext cx="2342308" cy="307777"/>
          </a:xfrm>
          <a:prstGeom prst="rect">
            <a:avLst/>
          </a:prstGeom>
        </p:spPr>
        <p:txBody>
          <a:bodyPr wrap="none">
            <a:spAutoFit/>
          </a:bodyPr>
          <a:lstStyle/>
          <a:p>
            <a:r>
              <a:rPr lang="en-CA" dirty="0">
                <a:solidFill>
                  <a:schemeClr val="tx1"/>
                </a:solidFill>
                <a:hlinkClick r:id="rId7">
                  <a:extLst>
                    <a:ext uri="{A12FA001-AC4F-418D-AE19-62706E023703}">
                      <ahyp:hlinkClr xmlns:ahyp="http://schemas.microsoft.com/office/drawing/2018/hyperlinkcolor" val="tx"/>
                    </a:ext>
                  </a:extLst>
                </a:hlinkClick>
              </a:rPr>
              <a:t>https://github.com/testoper</a:t>
            </a:r>
            <a:r>
              <a:rPr lang="en-CA" dirty="0">
                <a:solidFill>
                  <a:schemeClr val="tx1"/>
                </a:solidFill>
              </a:rPr>
              <a:t> </a:t>
            </a:r>
          </a:p>
        </p:txBody>
      </p:sp>
      <p:sp>
        <p:nvSpPr>
          <p:cNvPr id="31" name="Rectangle 30">
            <a:extLst>
              <a:ext uri="{FF2B5EF4-FFF2-40B4-BE49-F238E27FC236}">
                <a16:creationId xmlns:a16="http://schemas.microsoft.com/office/drawing/2014/main" id="{A5D864A7-0516-4E00-93F6-DDF7600BD6EA}"/>
              </a:ext>
            </a:extLst>
          </p:cNvPr>
          <p:cNvSpPr/>
          <p:nvPr/>
        </p:nvSpPr>
        <p:spPr>
          <a:xfrm>
            <a:off x="821726" y="3142363"/>
            <a:ext cx="2491388" cy="307777"/>
          </a:xfrm>
          <a:prstGeom prst="rect">
            <a:avLst/>
          </a:prstGeom>
        </p:spPr>
        <p:txBody>
          <a:bodyPr wrap="none">
            <a:spAutoFit/>
          </a:bodyPr>
          <a:lstStyle/>
          <a:p>
            <a:r>
              <a:rPr lang="en-CA" dirty="0">
                <a:solidFill>
                  <a:schemeClr val="tx1"/>
                </a:solidFill>
                <a:hlinkClick r:id="rId8">
                  <a:extLst>
                    <a:ext uri="{A12FA001-AC4F-418D-AE19-62706E023703}">
                      <ahyp:hlinkClr xmlns:ahyp="http://schemas.microsoft.com/office/drawing/2018/hyperlinkcolor" val="tx"/>
                    </a:ext>
                  </a:extLst>
                </a:hlinkClick>
              </a:rPr>
              <a:t>https://twitter.com/Test_oper</a:t>
            </a:r>
            <a:r>
              <a:rPr lang="en-CA" dirty="0">
                <a:solidFill>
                  <a:schemeClr val="tx1"/>
                </a:solidFill>
              </a:rPr>
              <a:t> </a:t>
            </a:r>
          </a:p>
        </p:txBody>
      </p:sp>
      <p:sp>
        <p:nvSpPr>
          <p:cNvPr id="32" name="Rectangle 31">
            <a:extLst>
              <a:ext uri="{FF2B5EF4-FFF2-40B4-BE49-F238E27FC236}">
                <a16:creationId xmlns:a16="http://schemas.microsoft.com/office/drawing/2014/main" id="{1692D4D9-14C4-4321-BB68-7407187CED5A}"/>
              </a:ext>
            </a:extLst>
          </p:cNvPr>
          <p:cNvSpPr/>
          <p:nvPr/>
        </p:nvSpPr>
        <p:spPr>
          <a:xfrm>
            <a:off x="821725" y="3519190"/>
            <a:ext cx="5760443" cy="307777"/>
          </a:xfrm>
          <a:prstGeom prst="rect">
            <a:avLst/>
          </a:prstGeom>
        </p:spPr>
        <p:txBody>
          <a:bodyPr wrap="square">
            <a:spAutoFit/>
          </a:bodyPr>
          <a:lstStyle/>
          <a:p>
            <a:r>
              <a:rPr lang="en-CA" dirty="0">
                <a:solidFill>
                  <a:schemeClr val="tx1"/>
                </a:solidFill>
                <a:hlinkClick r:id="rId9">
                  <a:extLst>
                    <a:ext uri="{A12FA001-AC4F-418D-AE19-62706E023703}">
                      <ahyp:hlinkClr xmlns:ahyp="http://schemas.microsoft.com/office/drawing/2018/hyperlinkcolor" val="tx"/>
                    </a:ext>
                  </a:extLst>
                </a:hlinkClick>
              </a:rPr>
              <a:t>https://www.facebook.com/Testoper-2259707950907991</a:t>
            </a:r>
            <a:endParaRPr lang="en-CA" dirty="0">
              <a:solidFill>
                <a:schemeClr val="tx1"/>
              </a:solidFill>
            </a:endParaRPr>
          </a:p>
        </p:txBody>
      </p:sp>
      <p:sp>
        <p:nvSpPr>
          <p:cNvPr id="33" name="Rectangle 32">
            <a:extLst>
              <a:ext uri="{FF2B5EF4-FFF2-40B4-BE49-F238E27FC236}">
                <a16:creationId xmlns:a16="http://schemas.microsoft.com/office/drawing/2014/main" id="{62C2F0DB-CD8F-44EF-B054-F8EBA9EEE9AB}"/>
              </a:ext>
            </a:extLst>
          </p:cNvPr>
          <p:cNvSpPr/>
          <p:nvPr/>
        </p:nvSpPr>
        <p:spPr>
          <a:xfrm>
            <a:off x="836954" y="3939785"/>
            <a:ext cx="5374920" cy="307777"/>
          </a:xfrm>
          <a:prstGeom prst="rect">
            <a:avLst/>
          </a:prstGeom>
        </p:spPr>
        <p:txBody>
          <a:bodyPr wrap="square">
            <a:spAutoFit/>
          </a:bodyPr>
          <a:lstStyle/>
          <a:p>
            <a:r>
              <a:rPr lang="en-CA" dirty="0">
                <a:solidFill>
                  <a:schemeClr val="tx1"/>
                </a:solidFill>
                <a:hlinkClick r:id="rId10">
                  <a:extLst>
                    <a:ext uri="{A12FA001-AC4F-418D-AE19-62706E023703}">
                      <ahyp:hlinkClr xmlns:ahyp="http://schemas.microsoft.com/office/drawing/2018/hyperlinkcolor" val="tx"/>
                    </a:ext>
                  </a:extLst>
                </a:hlinkClick>
              </a:rPr>
              <a:t>https://www.eventbrite.com/o/testoper-community-28935529723</a:t>
            </a:r>
            <a:endParaRPr lang="en-CA" dirty="0">
              <a:solidFill>
                <a:schemeClr val="tx1"/>
              </a:solidFill>
            </a:endParaRPr>
          </a:p>
        </p:txBody>
      </p:sp>
      <p:sp>
        <p:nvSpPr>
          <p:cNvPr id="34" name="Rectangle 33">
            <a:extLst>
              <a:ext uri="{FF2B5EF4-FFF2-40B4-BE49-F238E27FC236}">
                <a16:creationId xmlns:a16="http://schemas.microsoft.com/office/drawing/2014/main" id="{14220280-EECF-441B-8CCB-8C1F7FC59C72}"/>
              </a:ext>
            </a:extLst>
          </p:cNvPr>
          <p:cNvSpPr/>
          <p:nvPr/>
        </p:nvSpPr>
        <p:spPr>
          <a:xfrm>
            <a:off x="821725" y="4345810"/>
            <a:ext cx="1805302" cy="307777"/>
          </a:xfrm>
          <a:prstGeom prst="rect">
            <a:avLst/>
          </a:prstGeom>
        </p:spPr>
        <p:txBody>
          <a:bodyPr wrap="none">
            <a:spAutoFit/>
          </a:bodyPr>
          <a:lstStyle/>
          <a:p>
            <a:r>
              <a:rPr lang="en-CA" dirty="0">
                <a:solidFill>
                  <a:schemeClr val="tx1"/>
                </a:solidFill>
                <a:hlinkClick r:id="rId11">
                  <a:extLst>
                    <a:ext uri="{A12FA001-AC4F-418D-AE19-62706E023703}">
                      <ahyp:hlinkClr xmlns:ahyp="http://schemas.microsoft.com/office/drawing/2018/hyperlinkcolor" val="tx"/>
                    </a:ext>
                  </a:extLst>
                </a:hlinkClick>
              </a:rPr>
              <a:t>https://testoper.com/</a:t>
            </a:r>
            <a:endParaRPr lang="en-CA" dirty="0">
              <a:solidFill>
                <a:schemeClr val="tx1"/>
              </a:solidFill>
            </a:endParaRPr>
          </a:p>
        </p:txBody>
      </p:sp>
      <p:sp>
        <p:nvSpPr>
          <p:cNvPr id="37" name="Rectangle 36">
            <a:extLst>
              <a:ext uri="{FF2B5EF4-FFF2-40B4-BE49-F238E27FC236}">
                <a16:creationId xmlns:a16="http://schemas.microsoft.com/office/drawing/2014/main" id="{99548115-DA45-4EC4-A04B-7A6CF057C1EA}"/>
              </a:ext>
            </a:extLst>
          </p:cNvPr>
          <p:cNvSpPr/>
          <p:nvPr/>
        </p:nvSpPr>
        <p:spPr>
          <a:xfrm>
            <a:off x="821725" y="4715505"/>
            <a:ext cx="4469493" cy="307777"/>
          </a:xfrm>
          <a:prstGeom prst="rect">
            <a:avLst/>
          </a:prstGeom>
        </p:spPr>
        <p:txBody>
          <a:bodyPr wrap="none">
            <a:spAutoFit/>
          </a:bodyPr>
          <a:lstStyle/>
          <a:p>
            <a:r>
              <a:rPr lang="en-CA" dirty="0">
                <a:solidFill>
                  <a:schemeClr val="tx1"/>
                </a:solidFill>
              </a:rPr>
              <a:t>Email: </a:t>
            </a:r>
            <a:r>
              <a:rPr lang="en-CA" dirty="0">
                <a:solidFill>
                  <a:schemeClr val="tx1"/>
                </a:solidFill>
                <a:hlinkClick r:id="rId12">
                  <a:extLst>
                    <a:ext uri="{A12FA001-AC4F-418D-AE19-62706E023703}">
                      <ahyp:hlinkClr xmlns:ahyp="http://schemas.microsoft.com/office/drawing/2018/hyperlinkcolor" val="tx"/>
                    </a:ext>
                  </a:extLst>
                </a:hlinkClick>
              </a:rPr>
              <a:t>testoper@testoper.com</a:t>
            </a:r>
            <a:r>
              <a:rPr lang="en-CA" dirty="0">
                <a:solidFill>
                  <a:schemeClr val="tx1"/>
                </a:solidFill>
              </a:rPr>
              <a:t> , Ph:  +1-647 998 1977</a:t>
            </a:r>
          </a:p>
        </p:txBody>
      </p:sp>
    </p:spTree>
    <p:extLst>
      <p:ext uri="{BB962C8B-B14F-4D97-AF65-F5344CB8AC3E}">
        <p14:creationId xmlns:p14="http://schemas.microsoft.com/office/powerpoint/2010/main" val="416219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estoper.com/wp-content/uploads/2019/04/Testoperworking.jpeg">
            <a:extLst>
              <a:ext uri="{FF2B5EF4-FFF2-40B4-BE49-F238E27FC236}">
                <a16:creationId xmlns:a16="http://schemas.microsoft.com/office/drawing/2014/main" id="{0E64FE15-418C-40AF-9EDA-4287F0529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370B88E-629B-4E19-869F-EA3567582DC5}"/>
              </a:ext>
            </a:extLst>
          </p:cNvPr>
          <p:cNvGrpSpPr/>
          <p:nvPr/>
        </p:nvGrpSpPr>
        <p:grpSpPr>
          <a:xfrm>
            <a:off x="7557" y="1225913"/>
            <a:ext cx="9144000" cy="2235204"/>
            <a:chOff x="7557" y="1225913"/>
            <a:chExt cx="9144000" cy="2235204"/>
          </a:xfrm>
        </p:grpSpPr>
        <p:sp>
          <p:nvSpPr>
            <p:cNvPr id="6" name="Rectangle 5">
              <a:extLst>
                <a:ext uri="{FF2B5EF4-FFF2-40B4-BE49-F238E27FC236}">
                  <a16:creationId xmlns:a16="http://schemas.microsoft.com/office/drawing/2014/main" id="{EF09BA00-146D-4DE8-9C34-BF60F1A45B98}"/>
                </a:ext>
              </a:extLst>
            </p:cNvPr>
            <p:cNvSpPr/>
            <p:nvPr/>
          </p:nvSpPr>
          <p:spPr>
            <a:xfrm>
              <a:off x="7557" y="1503847"/>
              <a:ext cx="9144000" cy="195727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0987292-2F47-4AB3-9816-FC0D8994E3EA}"/>
                </a:ext>
              </a:extLst>
            </p:cNvPr>
            <p:cNvSpPr/>
            <p:nvPr/>
          </p:nvSpPr>
          <p:spPr>
            <a:xfrm>
              <a:off x="2031884" y="1225913"/>
              <a:ext cx="5186036" cy="1754326"/>
            </a:xfrm>
            <a:prstGeom prst="rect">
              <a:avLst/>
            </a:prstGeom>
            <a:noFill/>
          </p:spPr>
          <p:txBody>
            <a:bodyPr wrap="none" lIns="91440" tIns="45720" rIns="91440" bIns="45720">
              <a:spAutoFit/>
            </a:bodyPr>
            <a:lstStyle/>
            <a:p>
              <a:pPr algn="ctr"/>
              <a:br>
                <a:rPr lang="en-US" sz="5400" b="1" cap="none" spc="0" dirty="0">
                  <a:ln w="6600">
                    <a:solidFill>
                      <a:schemeClr val="accent2"/>
                    </a:solidFill>
                    <a:prstDash val="solid"/>
                  </a:ln>
                  <a:solidFill>
                    <a:srgbClr val="FFFFFF"/>
                  </a:solidFill>
                  <a:effectLst>
                    <a:outerShdw dist="38100" dir="2700000" algn="tl" rotWithShape="0">
                      <a:schemeClr val="accent2"/>
                    </a:outerShdw>
                  </a:effectLst>
                </a:rPr>
              </a:b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Why Testoper?</a:t>
              </a:r>
            </a:p>
          </p:txBody>
        </p:sp>
      </p:grpSp>
      <p:pic>
        <p:nvPicPr>
          <p:cNvPr id="10" name="Picture 9">
            <a:extLst>
              <a:ext uri="{FF2B5EF4-FFF2-40B4-BE49-F238E27FC236}">
                <a16:creationId xmlns:a16="http://schemas.microsoft.com/office/drawing/2014/main" id="{5F20DCC3-B34D-4C60-8C50-8FA9F255E431}"/>
              </a:ext>
            </a:extLst>
          </p:cNvPr>
          <p:cNvPicPr>
            <a:picLocks noChangeAspect="1"/>
          </p:cNvPicPr>
          <p:nvPr/>
        </p:nvPicPr>
        <p:blipFill>
          <a:blip r:embed="rId3"/>
          <a:stretch>
            <a:fillRect/>
          </a:stretch>
        </p:blipFill>
        <p:spPr>
          <a:xfrm>
            <a:off x="3634929" y="3817372"/>
            <a:ext cx="2251710" cy="1089328"/>
          </a:xfrm>
          <a:prstGeom prst="rect">
            <a:avLst/>
          </a:prstGeom>
        </p:spPr>
      </p:pic>
    </p:spTree>
    <p:extLst>
      <p:ext uri="{BB962C8B-B14F-4D97-AF65-F5344CB8AC3E}">
        <p14:creationId xmlns:p14="http://schemas.microsoft.com/office/powerpoint/2010/main" val="3707419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2FDC1C81-8559-4D82-8503-534866603426}"/>
              </a:ext>
            </a:extLst>
          </p:cNvPr>
          <p:cNvCxnSpPr>
            <a:cxnSpLocks/>
          </p:cNvCxnSpPr>
          <p:nvPr/>
        </p:nvCxnSpPr>
        <p:spPr>
          <a:xfrm flipV="1">
            <a:off x="4672755" y="1137341"/>
            <a:ext cx="0" cy="2701628"/>
          </a:xfrm>
          <a:prstGeom prst="line">
            <a:avLst/>
          </a:prstGeom>
          <a:noFill/>
          <a:ln w="15875" cap="flat" cmpd="sng" algn="ctr">
            <a:gradFill flip="none" rotWithShape="1">
              <a:gsLst>
                <a:gs pos="0">
                  <a:srgbClr val="212121">
                    <a:lumMod val="5000"/>
                    <a:lumOff val="95000"/>
                  </a:srgbClr>
                </a:gs>
                <a:gs pos="74000">
                  <a:srgbClr val="212121">
                    <a:lumMod val="45000"/>
                    <a:lumOff val="55000"/>
                  </a:srgbClr>
                </a:gs>
                <a:gs pos="83000">
                  <a:srgbClr val="212121">
                    <a:lumMod val="45000"/>
                    <a:lumOff val="55000"/>
                  </a:srgbClr>
                </a:gs>
                <a:gs pos="100000">
                  <a:srgbClr val="212121">
                    <a:lumMod val="30000"/>
                    <a:lumOff val="70000"/>
                  </a:srgbClr>
                </a:gs>
              </a:gsLst>
              <a:lin ang="5400000" scaled="1"/>
              <a:tileRect/>
            </a:gradFill>
            <a:prstDash val="solid"/>
          </a:ln>
          <a:effectLst/>
        </p:spPr>
      </p:cxnSp>
      <p:grpSp>
        <p:nvGrpSpPr>
          <p:cNvPr id="2" name="Group 1">
            <a:extLst>
              <a:ext uri="{FF2B5EF4-FFF2-40B4-BE49-F238E27FC236}">
                <a16:creationId xmlns:a16="http://schemas.microsoft.com/office/drawing/2014/main" id="{D958EB5E-04C1-4AE7-AB11-A9B5A66C16EB}"/>
              </a:ext>
            </a:extLst>
          </p:cNvPr>
          <p:cNvGrpSpPr/>
          <p:nvPr/>
        </p:nvGrpSpPr>
        <p:grpSpPr>
          <a:xfrm>
            <a:off x="-43452" y="1401736"/>
            <a:ext cx="4708340" cy="2174990"/>
            <a:chOff x="-26901" y="795639"/>
            <a:chExt cx="4708340" cy="2174990"/>
          </a:xfrm>
        </p:grpSpPr>
        <p:pic>
          <p:nvPicPr>
            <p:cNvPr id="5" name="Picture 4" descr="A picture containing building, table, playing, man&#10;&#10;Description automatically generated">
              <a:extLst>
                <a:ext uri="{FF2B5EF4-FFF2-40B4-BE49-F238E27FC236}">
                  <a16:creationId xmlns:a16="http://schemas.microsoft.com/office/drawing/2014/main" id="{DC599894-D043-4420-9E46-8373CB7D4D54}"/>
                </a:ext>
              </a:extLst>
            </p:cNvPr>
            <p:cNvPicPr>
              <a:picLocks noChangeAspect="1"/>
            </p:cNvPicPr>
            <p:nvPr/>
          </p:nvPicPr>
          <p:blipFill>
            <a:blip r:embed="rId2"/>
            <a:stretch>
              <a:fillRect/>
            </a:stretch>
          </p:blipFill>
          <p:spPr>
            <a:xfrm>
              <a:off x="796450" y="795639"/>
              <a:ext cx="2984235" cy="1387732"/>
            </a:xfrm>
            <a:prstGeom prst="rect">
              <a:avLst/>
            </a:prstGeom>
          </p:spPr>
        </p:pic>
        <p:sp>
          <p:nvSpPr>
            <p:cNvPr id="7" name="Rectangle 6">
              <a:extLst>
                <a:ext uri="{FF2B5EF4-FFF2-40B4-BE49-F238E27FC236}">
                  <a16:creationId xmlns:a16="http://schemas.microsoft.com/office/drawing/2014/main" id="{F3AE1333-DBD6-4DB4-AD0B-B2097E041DFA}"/>
                </a:ext>
              </a:extLst>
            </p:cNvPr>
            <p:cNvSpPr/>
            <p:nvPr/>
          </p:nvSpPr>
          <p:spPr>
            <a:xfrm>
              <a:off x="-26901" y="2386563"/>
              <a:ext cx="4708340" cy="253916"/>
            </a:xfrm>
            <a:prstGeom prst="rect">
              <a:avLst/>
            </a:prstGeom>
            <a:noFill/>
          </p:spPr>
          <p:txBody>
            <a:bodyPr wrap="none" lIns="91440" tIns="45720" rIns="91440" bIns="45720">
              <a:spAutoFit/>
            </a:bodyPr>
            <a:lstStyle/>
            <a:p>
              <a:pPr algn="ctr"/>
              <a:r>
                <a:rPr lang="en-US" sz="1050" dirty="0">
                  <a:ln w="0"/>
                  <a:solidFill>
                    <a:schemeClr val="tx1"/>
                  </a:solidFill>
                  <a:effectLst>
                    <a:outerShdw blurRad="38100" dist="19050" dir="2700000" algn="tl" rotWithShape="0">
                      <a:schemeClr val="dk1">
                        <a:alpha val="40000"/>
                      </a:schemeClr>
                    </a:outerShdw>
                  </a:effectLst>
                </a:rPr>
                <a:t>Imagine a world without </a:t>
              </a:r>
              <a:r>
                <a:rPr lang="en-US" sz="1050" dirty="0">
                  <a:ln w="0"/>
                  <a:solidFill>
                    <a:schemeClr val="accent4">
                      <a:lumMod val="75000"/>
                    </a:schemeClr>
                  </a:solidFill>
                  <a:effectLst>
                    <a:outerShdw blurRad="38100" dist="19050" dir="2700000" algn="tl" rotWithShape="0">
                      <a:schemeClr val="dk1">
                        <a:alpha val="40000"/>
                      </a:schemeClr>
                    </a:outerShdw>
                  </a:effectLst>
                </a:rPr>
                <a:t>“</a:t>
              </a:r>
              <a:r>
                <a:rPr lang="en-US" sz="1050" b="1" dirty="0">
                  <a:ln w="0"/>
                  <a:solidFill>
                    <a:schemeClr val="accent4">
                      <a:lumMod val="75000"/>
                    </a:schemeClr>
                  </a:solidFill>
                  <a:effectLst>
                    <a:outerShdw blurRad="38100" dist="19050" dir="2700000" algn="tl" rotWithShape="0">
                      <a:schemeClr val="dk1">
                        <a:alpha val="40000"/>
                      </a:schemeClr>
                    </a:outerShdw>
                  </a:effectLst>
                </a:rPr>
                <a:t>Delivering and Operating High-Quality Product</a:t>
              </a:r>
              <a:r>
                <a:rPr lang="en-US" sz="1050" dirty="0">
                  <a:ln w="0"/>
                  <a:solidFill>
                    <a:schemeClr val="accent4">
                      <a:lumMod val="75000"/>
                    </a:schemeClr>
                  </a:solidFill>
                  <a:effectLst>
                    <a:outerShdw blurRad="38100" dist="19050" dir="2700000" algn="tl" rotWithShape="0">
                      <a:schemeClr val="dk1">
                        <a:alpha val="40000"/>
                      </a:schemeClr>
                    </a:outerShdw>
                  </a:effectLst>
                </a:rPr>
                <a:t>”</a:t>
              </a:r>
              <a:endParaRPr lang="en-US" sz="105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AE44DC90-5921-48E7-947C-0701FB0A1EEC}"/>
                </a:ext>
              </a:extLst>
            </p:cNvPr>
            <p:cNvSpPr/>
            <p:nvPr/>
          </p:nvSpPr>
          <p:spPr>
            <a:xfrm>
              <a:off x="395188" y="2716713"/>
              <a:ext cx="3650358" cy="253916"/>
            </a:xfrm>
            <a:prstGeom prst="rect">
              <a:avLst/>
            </a:prstGeom>
            <a:noFill/>
          </p:spPr>
          <p:txBody>
            <a:bodyPr wrap="none" lIns="91440" tIns="45720" rIns="91440" bIns="45720">
              <a:spAutoFit/>
            </a:bodyPr>
            <a:lstStyle/>
            <a:p>
              <a:pPr algn="ctr"/>
              <a:r>
                <a:rPr lang="en-US" sz="1050" b="1" dirty="0">
                  <a:ln w="0"/>
                  <a:solidFill>
                    <a:schemeClr val="tx1"/>
                  </a:solidFill>
                  <a:effectLst>
                    <a:outerShdw blurRad="38100" dist="19050" dir="2700000" algn="tl" rotWithShape="0">
                      <a:schemeClr val="dk1">
                        <a:alpha val="40000"/>
                      </a:schemeClr>
                    </a:outerShdw>
                  </a:effectLst>
                </a:rPr>
                <a:t>Dangerous world of chaos, monetary, and human loss</a:t>
              </a:r>
              <a:endParaRPr lang="en-US" sz="1050" b="1" cap="none" spc="0" dirty="0">
                <a:ln w="0"/>
                <a:solidFill>
                  <a:schemeClr val="tx1"/>
                </a:solidFill>
                <a:effectLst>
                  <a:outerShdw blurRad="38100" dist="19050" dir="2700000" algn="tl" rotWithShape="0">
                    <a:schemeClr val="dk1">
                      <a:alpha val="40000"/>
                    </a:schemeClr>
                  </a:outerShdw>
                </a:effectLst>
              </a:endParaRPr>
            </a:p>
          </p:txBody>
        </p:sp>
      </p:grpSp>
      <p:sp>
        <p:nvSpPr>
          <p:cNvPr id="23" name="Slide Number Placeholder 4">
            <a:extLst>
              <a:ext uri="{FF2B5EF4-FFF2-40B4-BE49-F238E27FC236}">
                <a16:creationId xmlns:a16="http://schemas.microsoft.com/office/drawing/2014/main" id="{2CDDADA0-3CFE-4720-A476-214B1915DBA8}"/>
              </a:ext>
            </a:extLst>
          </p:cNvPr>
          <p:cNvSpPr txBox="1">
            <a:spLocks/>
          </p:cNvSpPr>
          <p:nvPr/>
        </p:nvSpPr>
        <p:spPr>
          <a:xfrm>
            <a:off x="8848541" y="4835685"/>
            <a:ext cx="405556"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FC426674-5D70-A640-98FF-5508BF7AFA13}" type="slidenum">
              <a:rPr kumimoji="0" lang="en-CA" sz="1000" b="0" i="0" u="none" strike="noStrike" kern="1200" cap="none" spc="0" normalizeH="0" baseline="0" noProof="0" smtClean="0">
                <a:ln>
                  <a:noFill/>
                </a:ln>
                <a:solidFill>
                  <a:prstClr val="white">
                    <a:lumMod val="65000"/>
                  </a:prstClr>
                </a:solidFill>
                <a:effectLst/>
                <a:uLnTx/>
                <a:uFillTx/>
                <a:latin typeface="Roboto Light"/>
                <a:ea typeface="+mn-ea"/>
                <a:cs typeface="Arial"/>
                <a:sym typeface="Arial"/>
              </a:rPr>
              <a:pPr marL="0" marR="0" lvl="0" indent="0" algn="l" defTabSz="685800" rtl="0" eaLnBrk="1" fontAlgn="auto" latinLnBrk="0" hangingPunct="1">
                <a:lnSpc>
                  <a:spcPct val="100000"/>
                </a:lnSpc>
                <a:spcBef>
                  <a:spcPts val="0"/>
                </a:spcBef>
                <a:spcAft>
                  <a:spcPts val="0"/>
                </a:spcAft>
                <a:buClrTx/>
                <a:buSzTx/>
                <a:buFontTx/>
                <a:buNone/>
                <a:tabLst/>
                <a:defRPr/>
              </a:pPr>
              <a:t>3</a:t>
            </a:fld>
            <a:endParaRPr kumimoji="0" lang="en-CA" sz="1000" b="0" i="0" u="none" strike="noStrike" kern="1200" cap="none" spc="0" normalizeH="0" baseline="0" noProof="0" dirty="0">
              <a:ln>
                <a:noFill/>
              </a:ln>
              <a:solidFill>
                <a:prstClr val="white">
                  <a:lumMod val="65000"/>
                </a:prstClr>
              </a:solidFill>
              <a:effectLst/>
              <a:uLnTx/>
              <a:uFillTx/>
              <a:latin typeface="Roboto Light"/>
              <a:ea typeface="+mn-ea"/>
              <a:cs typeface="Arial"/>
              <a:sym typeface="Arial"/>
            </a:endParaRPr>
          </a:p>
        </p:txBody>
      </p:sp>
      <p:pic>
        <p:nvPicPr>
          <p:cNvPr id="4" name="Picture 3">
            <a:extLst>
              <a:ext uri="{FF2B5EF4-FFF2-40B4-BE49-F238E27FC236}">
                <a16:creationId xmlns:a16="http://schemas.microsoft.com/office/drawing/2014/main" id="{0776A221-1F95-432C-815D-35DED0A47033}"/>
              </a:ext>
            </a:extLst>
          </p:cNvPr>
          <p:cNvPicPr>
            <a:picLocks noChangeAspect="1"/>
          </p:cNvPicPr>
          <p:nvPr/>
        </p:nvPicPr>
        <p:blipFill>
          <a:blip r:embed="rId3"/>
          <a:stretch>
            <a:fillRect/>
          </a:stretch>
        </p:blipFill>
        <p:spPr>
          <a:xfrm>
            <a:off x="3578877" y="75535"/>
            <a:ext cx="2187756" cy="1079787"/>
          </a:xfrm>
          <a:prstGeom prst="rect">
            <a:avLst/>
          </a:prstGeom>
        </p:spPr>
      </p:pic>
      <p:sp>
        <p:nvSpPr>
          <p:cNvPr id="19" name="Rectangle 18">
            <a:extLst>
              <a:ext uri="{FF2B5EF4-FFF2-40B4-BE49-F238E27FC236}">
                <a16:creationId xmlns:a16="http://schemas.microsoft.com/office/drawing/2014/main" id="{A2738AF9-3260-4C21-A8D0-11D46BB2CFAA}"/>
              </a:ext>
            </a:extLst>
          </p:cNvPr>
          <p:cNvSpPr/>
          <p:nvPr/>
        </p:nvSpPr>
        <p:spPr>
          <a:xfrm>
            <a:off x="5046034" y="3322810"/>
            <a:ext cx="3921265" cy="253916"/>
          </a:xfrm>
          <a:prstGeom prst="rect">
            <a:avLst/>
          </a:prstGeom>
          <a:noFill/>
        </p:spPr>
        <p:txBody>
          <a:bodyPr wrap="none" lIns="91440" tIns="45720" rIns="91440" bIns="45720">
            <a:spAutoFit/>
          </a:bodyPr>
          <a:lstStyle/>
          <a:p>
            <a:pPr algn="ctr"/>
            <a:r>
              <a:rPr lang="en-US" sz="1050" b="1" dirty="0">
                <a:ln w="0"/>
                <a:solidFill>
                  <a:schemeClr val="tx1"/>
                </a:solidFill>
                <a:effectLst>
                  <a:outerShdw blurRad="38100" dist="19050" dir="2700000" algn="tl" rotWithShape="0">
                    <a:schemeClr val="dk1">
                      <a:alpha val="40000"/>
                    </a:schemeClr>
                  </a:outerShdw>
                </a:effectLst>
              </a:rPr>
              <a:t>The digital transformation comes with greater complexity</a:t>
            </a:r>
          </a:p>
        </p:txBody>
      </p:sp>
      <p:sp>
        <p:nvSpPr>
          <p:cNvPr id="20" name="Rectangle 19">
            <a:extLst>
              <a:ext uri="{FF2B5EF4-FFF2-40B4-BE49-F238E27FC236}">
                <a16:creationId xmlns:a16="http://schemas.microsoft.com/office/drawing/2014/main" id="{A6129CAF-4953-456D-96C8-1AF767770F4D}"/>
              </a:ext>
            </a:extLst>
          </p:cNvPr>
          <p:cNvSpPr/>
          <p:nvPr/>
        </p:nvSpPr>
        <p:spPr>
          <a:xfrm>
            <a:off x="4896825" y="2959717"/>
            <a:ext cx="4225836" cy="253916"/>
          </a:xfrm>
          <a:prstGeom prst="rect">
            <a:avLst/>
          </a:prstGeom>
          <a:noFill/>
        </p:spPr>
        <p:txBody>
          <a:bodyPr wrap="none" lIns="91440" tIns="45720" rIns="91440" bIns="45720">
            <a:spAutoFit/>
          </a:bodyPr>
          <a:lstStyle/>
          <a:p>
            <a:pPr algn="ctr"/>
            <a:r>
              <a:rPr lang="en-US" sz="1050" dirty="0">
                <a:ln w="0"/>
                <a:solidFill>
                  <a:schemeClr val="tx1"/>
                </a:solidFill>
                <a:effectLst>
                  <a:outerShdw blurRad="38100" dist="19050" dir="2700000" algn="tl" rotWithShape="0">
                    <a:schemeClr val="dk1">
                      <a:alpha val="40000"/>
                    </a:schemeClr>
                  </a:outerShdw>
                </a:effectLst>
              </a:rPr>
              <a:t>To reap real automation benefit, </a:t>
            </a:r>
            <a:r>
              <a:rPr lang="en-US" sz="1050" dirty="0">
                <a:ln w="0"/>
                <a:solidFill>
                  <a:srgbClr val="00B0F0"/>
                </a:solidFill>
                <a:effectLst>
                  <a:outerShdw blurRad="38100" dist="19050" dir="2700000" algn="tl" rotWithShape="0">
                    <a:schemeClr val="dk1">
                      <a:alpha val="40000"/>
                    </a:schemeClr>
                  </a:outerShdw>
                </a:effectLst>
              </a:rPr>
              <a:t>“we now have to tackle complexity”</a:t>
            </a:r>
          </a:p>
        </p:txBody>
      </p:sp>
      <p:sp>
        <p:nvSpPr>
          <p:cNvPr id="22" name="Oval 21">
            <a:extLst>
              <a:ext uri="{FF2B5EF4-FFF2-40B4-BE49-F238E27FC236}">
                <a16:creationId xmlns:a16="http://schemas.microsoft.com/office/drawing/2014/main" id="{1142A641-F163-4AE2-8A9C-9204D409629E}"/>
              </a:ext>
            </a:extLst>
          </p:cNvPr>
          <p:cNvSpPr/>
          <p:nvPr/>
        </p:nvSpPr>
        <p:spPr>
          <a:xfrm>
            <a:off x="190677" y="192101"/>
            <a:ext cx="995776" cy="9446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1</a:t>
            </a:r>
          </a:p>
        </p:txBody>
      </p:sp>
      <p:sp>
        <p:nvSpPr>
          <p:cNvPr id="24" name="Oval 23">
            <a:extLst>
              <a:ext uri="{FF2B5EF4-FFF2-40B4-BE49-F238E27FC236}">
                <a16:creationId xmlns:a16="http://schemas.microsoft.com/office/drawing/2014/main" id="{85161A2F-5D12-48C0-AC61-4A7CB3333351}"/>
              </a:ext>
            </a:extLst>
          </p:cNvPr>
          <p:cNvSpPr/>
          <p:nvPr/>
        </p:nvSpPr>
        <p:spPr>
          <a:xfrm>
            <a:off x="7852764" y="194255"/>
            <a:ext cx="995777" cy="9424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t>2</a:t>
            </a:r>
            <a:endParaRPr lang="en-US" sz="4800" b="1" dirty="0"/>
          </a:p>
        </p:txBody>
      </p:sp>
      <p:pic>
        <p:nvPicPr>
          <p:cNvPr id="17" name="Picture 16">
            <a:extLst>
              <a:ext uri="{FF2B5EF4-FFF2-40B4-BE49-F238E27FC236}">
                <a16:creationId xmlns:a16="http://schemas.microsoft.com/office/drawing/2014/main" id="{758F93EE-705B-4C18-9F7E-89C084C513E0}"/>
              </a:ext>
            </a:extLst>
          </p:cNvPr>
          <p:cNvPicPr>
            <a:picLocks noChangeAspect="1"/>
          </p:cNvPicPr>
          <p:nvPr/>
        </p:nvPicPr>
        <p:blipFill>
          <a:blip r:embed="rId4"/>
          <a:stretch>
            <a:fillRect/>
          </a:stretch>
        </p:blipFill>
        <p:spPr>
          <a:xfrm>
            <a:off x="5366418" y="1383876"/>
            <a:ext cx="2984234" cy="1389717"/>
          </a:xfrm>
          <a:prstGeom prst="rect">
            <a:avLst/>
          </a:prstGeom>
        </p:spPr>
      </p:pic>
      <p:grpSp>
        <p:nvGrpSpPr>
          <p:cNvPr id="36" name="Group 35">
            <a:extLst>
              <a:ext uri="{FF2B5EF4-FFF2-40B4-BE49-F238E27FC236}">
                <a16:creationId xmlns:a16="http://schemas.microsoft.com/office/drawing/2014/main" id="{E47D9F00-87C7-4F51-A07B-C0A9D6832ABA}"/>
              </a:ext>
            </a:extLst>
          </p:cNvPr>
          <p:cNvGrpSpPr/>
          <p:nvPr/>
        </p:nvGrpSpPr>
        <p:grpSpPr>
          <a:xfrm>
            <a:off x="0" y="3748285"/>
            <a:ext cx="9144000" cy="1395216"/>
            <a:chOff x="0" y="3748285"/>
            <a:chExt cx="9144000" cy="1395216"/>
          </a:xfrm>
        </p:grpSpPr>
        <p:pic>
          <p:nvPicPr>
            <p:cNvPr id="27" name="Picture 26">
              <a:extLst>
                <a:ext uri="{FF2B5EF4-FFF2-40B4-BE49-F238E27FC236}">
                  <a16:creationId xmlns:a16="http://schemas.microsoft.com/office/drawing/2014/main" id="{7A89DB73-1373-4BCB-8F98-ACBDE9FC96C9}"/>
                </a:ext>
              </a:extLst>
            </p:cNvPr>
            <p:cNvPicPr>
              <a:picLocks noChangeAspect="1"/>
            </p:cNvPicPr>
            <p:nvPr/>
          </p:nvPicPr>
          <p:blipFill>
            <a:blip r:embed="rId5"/>
            <a:stretch>
              <a:fillRect/>
            </a:stretch>
          </p:blipFill>
          <p:spPr>
            <a:xfrm>
              <a:off x="530517" y="3908049"/>
              <a:ext cx="1998995" cy="805332"/>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8183220E-7DCD-4D85-A24C-9EA1F9E65315}"/>
                </a:ext>
              </a:extLst>
            </p:cNvPr>
            <p:cNvPicPr>
              <a:picLocks noChangeAspect="1"/>
            </p:cNvPicPr>
            <p:nvPr/>
          </p:nvPicPr>
          <p:blipFill>
            <a:blip r:embed="rId6"/>
            <a:stretch>
              <a:fillRect/>
            </a:stretch>
          </p:blipFill>
          <p:spPr>
            <a:xfrm>
              <a:off x="3094129" y="3947634"/>
              <a:ext cx="1350793" cy="762496"/>
            </a:xfrm>
            <a:prstGeom prst="rect">
              <a:avLst/>
            </a:prstGeom>
          </p:spPr>
        </p:pic>
        <p:pic>
          <p:nvPicPr>
            <p:cNvPr id="31" name="Picture 30" descr="A close up of text on a white background&#10;&#10;Description automatically generated">
              <a:extLst>
                <a:ext uri="{FF2B5EF4-FFF2-40B4-BE49-F238E27FC236}">
                  <a16:creationId xmlns:a16="http://schemas.microsoft.com/office/drawing/2014/main" id="{C4DEC055-BE10-418B-AA49-9D4ED80BA666}"/>
                </a:ext>
              </a:extLst>
            </p:cNvPr>
            <p:cNvPicPr>
              <a:picLocks noChangeAspect="1"/>
            </p:cNvPicPr>
            <p:nvPr/>
          </p:nvPicPr>
          <p:blipFill rotWithShape="1">
            <a:blip r:embed="rId7">
              <a:extLst>
                <a:ext uri="{28A0092B-C50C-407E-A947-70E740481C1C}">
                  <a14:useLocalDpi xmlns:a14="http://schemas.microsoft.com/office/drawing/2010/main" val="0"/>
                </a:ext>
              </a:extLst>
            </a:blip>
            <a:srcRect l="18797" t="2366" r="19630" b="181"/>
            <a:stretch/>
          </p:blipFill>
          <p:spPr>
            <a:xfrm>
              <a:off x="5133647" y="3954385"/>
              <a:ext cx="1406217" cy="774248"/>
            </a:xfrm>
            <a:prstGeom prst="rect">
              <a:avLst/>
            </a:prstGeom>
          </p:spPr>
        </p:pic>
        <p:pic>
          <p:nvPicPr>
            <p:cNvPr id="32" name="Picture 2" descr="Image result for waterfall to agile">
              <a:extLst>
                <a:ext uri="{FF2B5EF4-FFF2-40B4-BE49-F238E27FC236}">
                  <a16:creationId xmlns:a16="http://schemas.microsoft.com/office/drawing/2014/main" id="{86F3E5AD-E1A2-4865-90DF-9C778B30BB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6535" y="3941478"/>
              <a:ext cx="1350793" cy="762497"/>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E8913A18-9BB8-475C-A19D-549AA6BF9645}"/>
                </a:ext>
              </a:extLst>
            </p:cNvPr>
            <p:cNvSpPr/>
            <p:nvPr/>
          </p:nvSpPr>
          <p:spPr>
            <a:xfrm>
              <a:off x="596104" y="4835685"/>
              <a:ext cx="1867819" cy="25391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w="0"/>
                  <a:solidFill>
                    <a:srgbClr val="000000"/>
                  </a:solidFill>
                  <a:effectLst>
                    <a:outerShdw blurRad="38100" dist="19050" dir="2700000" algn="tl" rotWithShape="0">
                      <a:srgbClr val="000000">
                        <a:alpha val="40000"/>
                      </a:srgbClr>
                    </a:outerShdw>
                  </a:effectLst>
                  <a:uLnTx/>
                  <a:uFillTx/>
                  <a:latin typeface="Arial"/>
                  <a:cs typeface="Arial"/>
                  <a:sym typeface="Arial"/>
                </a:rPr>
                <a:t>Technological advancement</a:t>
              </a:r>
            </a:p>
          </p:txBody>
        </p:sp>
        <p:sp>
          <p:nvSpPr>
            <p:cNvPr id="34" name="Rectangle 33">
              <a:extLst>
                <a:ext uri="{FF2B5EF4-FFF2-40B4-BE49-F238E27FC236}">
                  <a16:creationId xmlns:a16="http://schemas.microsoft.com/office/drawing/2014/main" id="{F98C4DDA-87CD-406E-A89C-3F8CE1BC9228}"/>
                </a:ext>
              </a:extLst>
            </p:cNvPr>
            <p:cNvSpPr/>
            <p:nvPr/>
          </p:nvSpPr>
          <p:spPr>
            <a:xfrm>
              <a:off x="2889895" y="4831845"/>
              <a:ext cx="1782860" cy="253916"/>
            </a:xfrm>
            <a:prstGeom prst="rect">
              <a:avLst/>
            </a:prstGeom>
            <a:noFill/>
          </p:spPr>
          <p:txBody>
            <a:bodyPr wrap="none" lIns="91440" tIns="45720" rIns="91440" bIns="45720">
              <a:spAutoFit/>
            </a:bodyPr>
            <a:lstStyle/>
            <a:p>
              <a:pPr algn="ctr"/>
              <a:r>
                <a:rPr lang="en-US" sz="1050" dirty="0">
                  <a:ln w="0"/>
                  <a:effectLst>
                    <a:outerShdw blurRad="38100" dist="19050" dir="2700000" algn="tl" rotWithShape="0">
                      <a:srgbClr val="000000">
                        <a:alpha val="40000"/>
                      </a:srgbClr>
                    </a:outerShdw>
                  </a:effectLst>
                </a:rPr>
                <a:t>Architectural advancement</a:t>
              </a:r>
            </a:p>
          </p:txBody>
        </p:sp>
        <p:sp>
          <p:nvSpPr>
            <p:cNvPr id="35" name="Rectangle 34">
              <a:extLst>
                <a:ext uri="{FF2B5EF4-FFF2-40B4-BE49-F238E27FC236}">
                  <a16:creationId xmlns:a16="http://schemas.microsoft.com/office/drawing/2014/main" id="{EF306CD0-9C9B-4F5F-AA7C-4B78CCCFA40F}"/>
                </a:ext>
              </a:extLst>
            </p:cNvPr>
            <p:cNvSpPr/>
            <p:nvPr/>
          </p:nvSpPr>
          <p:spPr>
            <a:xfrm>
              <a:off x="5046561" y="4831845"/>
              <a:ext cx="1648208" cy="253916"/>
            </a:xfrm>
            <a:prstGeom prst="rect">
              <a:avLst/>
            </a:prstGeom>
            <a:noFill/>
          </p:spPr>
          <p:txBody>
            <a:bodyPr wrap="none" lIns="91440" tIns="45720" rIns="91440" bIns="45720">
              <a:spAutoFit/>
            </a:bodyPr>
            <a:lstStyle/>
            <a:p>
              <a:pPr algn="ctr"/>
              <a:r>
                <a:rPr lang="en-US" sz="1050" dirty="0">
                  <a:ln w="0"/>
                  <a:effectLst>
                    <a:outerShdw blurRad="38100" dist="19050" dir="2700000" algn="tl" rotWithShape="0">
                      <a:srgbClr val="000000">
                        <a:alpha val="40000"/>
                      </a:srgbClr>
                    </a:outerShdw>
                  </a:effectLst>
                </a:rPr>
                <a:t>Technical advancement </a:t>
              </a:r>
            </a:p>
          </p:txBody>
        </p:sp>
        <p:sp>
          <p:nvSpPr>
            <p:cNvPr id="29" name="Rectangle 28">
              <a:extLst>
                <a:ext uri="{FF2B5EF4-FFF2-40B4-BE49-F238E27FC236}">
                  <a16:creationId xmlns:a16="http://schemas.microsoft.com/office/drawing/2014/main" id="{4C13EE36-67DD-4B2B-B8EF-AF87BA5C42E3}"/>
                </a:ext>
              </a:extLst>
            </p:cNvPr>
            <p:cNvSpPr/>
            <p:nvPr/>
          </p:nvSpPr>
          <p:spPr>
            <a:xfrm>
              <a:off x="7119007" y="4831845"/>
              <a:ext cx="1519967" cy="253916"/>
            </a:xfrm>
            <a:prstGeom prst="rect">
              <a:avLst/>
            </a:prstGeom>
            <a:noFill/>
          </p:spPr>
          <p:txBody>
            <a:bodyPr wrap="none" lIns="91440" tIns="45720" rIns="91440" bIns="45720">
              <a:spAutoFit/>
            </a:bodyPr>
            <a:lstStyle/>
            <a:p>
              <a:pPr algn="ctr"/>
              <a:r>
                <a:rPr lang="en-US" sz="1050" dirty="0">
                  <a:ln w="0"/>
                  <a:effectLst>
                    <a:outerShdw blurRad="38100" dist="19050" dir="2700000" algn="tl" rotWithShape="0">
                      <a:srgbClr val="000000">
                        <a:alpha val="40000"/>
                      </a:srgbClr>
                    </a:outerShdw>
                  </a:effectLst>
                </a:rPr>
                <a:t>Process advancement</a:t>
              </a:r>
            </a:p>
          </p:txBody>
        </p:sp>
        <p:sp>
          <p:nvSpPr>
            <p:cNvPr id="28" name="Rectangle 27">
              <a:extLst>
                <a:ext uri="{FF2B5EF4-FFF2-40B4-BE49-F238E27FC236}">
                  <a16:creationId xmlns:a16="http://schemas.microsoft.com/office/drawing/2014/main" id="{D3ACB684-F630-4D88-A7B4-D37897D3F29F}"/>
                </a:ext>
              </a:extLst>
            </p:cNvPr>
            <p:cNvSpPr/>
            <p:nvPr/>
          </p:nvSpPr>
          <p:spPr>
            <a:xfrm>
              <a:off x="0" y="3748285"/>
              <a:ext cx="9144000" cy="1395216"/>
            </a:xfrm>
            <a:prstGeom prst="rect">
              <a:avLst/>
            </a:prstGeom>
            <a:solidFill>
              <a:srgbClr val="00B0F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32571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https://testoper.com/wp-content/uploads/2019/04/Testoperworking.jpeg">
            <a:extLst>
              <a:ext uri="{FF2B5EF4-FFF2-40B4-BE49-F238E27FC236}">
                <a16:creationId xmlns:a16="http://schemas.microsoft.com/office/drawing/2014/main" id="{E7F8EDB4-68F6-4DD5-81D5-2960D7A51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49"/>
            <a:ext cx="9144000" cy="51435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49BD488B-7F3B-42FF-9556-1F3946D7CAC0}"/>
              </a:ext>
            </a:extLst>
          </p:cNvPr>
          <p:cNvSpPr/>
          <p:nvPr/>
        </p:nvSpPr>
        <p:spPr>
          <a:xfrm>
            <a:off x="0" y="-106680"/>
            <a:ext cx="9144000" cy="5328558"/>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CB747F9-1506-4D8A-90A4-8DA1CB0F0488}"/>
              </a:ext>
            </a:extLst>
          </p:cNvPr>
          <p:cNvSpPr/>
          <p:nvPr/>
        </p:nvSpPr>
        <p:spPr>
          <a:xfrm>
            <a:off x="1613362" y="1498797"/>
            <a:ext cx="6054436" cy="830997"/>
          </a:xfrm>
          <a:prstGeom prst="rect">
            <a:avLst/>
          </a:prstGeom>
          <a:solidFill>
            <a:schemeClr val="tx1"/>
          </a:solid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calls for disruptive Innovation, unprecedented Intrapreneurship and Entrepreneurship;</a:t>
            </a:r>
          </a:p>
        </p:txBody>
      </p:sp>
      <p:sp>
        <p:nvSpPr>
          <p:cNvPr id="30" name="Rectangle 29">
            <a:extLst>
              <a:ext uri="{FF2B5EF4-FFF2-40B4-BE49-F238E27FC236}">
                <a16:creationId xmlns:a16="http://schemas.microsoft.com/office/drawing/2014/main" id="{CB5635B6-A370-467F-9E34-0FD97F677427}"/>
              </a:ext>
            </a:extLst>
          </p:cNvPr>
          <p:cNvSpPr/>
          <p:nvPr/>
        </p:nvSpPr>
        <p:spPr>
          <a:xfrm>
            <a:off x="2899595" y="2767120"/>
            <a:ext cx="2975501" cy="830997"/>
          </a:xfrm>
          <a:prstGeom prst="rect">
            <a:avLst/>
          </a:prstGeom>
          <a:solidFill>
            <a:schemeClr val="tx1"/>
          </a:solid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the world needs a little more of from you (AIM);</a:t>
            </a:r>
          </a:p>
        </p:txBody>
      </p:sp>
      <p:sp>
        <p:nvSpPr>
          <p:cNvPr id="9" name="Rectangle 8">
            <a:extLst>
              <a:ext uri="{FF2B5EF4-FFF2-40B4-BE49-F238E27FC236}">
                <a16:creationId xmlns:a16="http://schemas.microsoft.com/office/drawing/2014/main" id="{2B2B0321-26DA-4F99-9B6E-1F84A1212D73}"/>
              </a:ext>
            </a:extLst>
          </p:cNvPr>
          <p:cNvSpPr/>
          <p:nvPr/>
        </p:nvSpPr>
        <p:spPr>
          <a:xfrm>
            <a:off x="152400" y="169348"/>
            <a:ext cx="8930640" cy="830997"/>
          </a:xfrm>
          <a:prstGeom prst="rect">
            <a:avLst/>
          </a:prstGeom>
          <a:solidFill>
            <a:schemeClr val="tx1"/>
          </a:solid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More than ever given the complexity calls for smarter and creative talent for </a:t>
            </a:r>
            <a:r>
              <a:rPr lang="en-US" sz="2400" dirty="0">
                <a:ln w="0"/>
                <a:solidFill>
                  <a:schemeClr val="accent4">
                    <a:lumMod val="75000"/>
                  </a:schemeClr>
                </a:solidFill>
                <a:effectLst>
                  <a:outerShdw blurRad="38100" dist="19050" dir="2700000" algn="tl" rotWithShape="0">
                    <a:schemeClr val="dk1">
                      <a:alpha val="40000"/>
                    </a:schemeClr>
                  </a:outerShdw>
                </a:effectLst>
                <a:latin typeface="Arial Narrow" panose="020B0606020202030204" pitchFamily="34" charset="0"/>
              </a:rPr>
              <a:t>“</a:t>
            </a:r>
            <a:r>
              <a:rPr lang="en-US" sz="2400" b="1" dirty="0">
                <a:ln w="0"/>
                <a:solidFill>
                  <a:schemeClr val="accent4">
                    <a:lumMod val="75000"/>
                  </a:schemeClr>
                </a:solidFill>
                <a:effectLst>
                  <a:outerShdw blurRad="38100" dist="19050" dir="2700000" algn="tl" rotWithShape="0">
                    <a:schemeClr val="dk1">
                      <a:alpha val="40000"/>
                    </a:schemeClr>
                  </a:outerShdw>
                </a:effectLst>
                <a:latin typeface="Arial Narrow" panose="020B0606020202030204" pitchFamily="34" charset="0"/>
              </a:rPr>
              <a:t>delivering and operating high-quality product</a:t>
            </a:r>
            <a:r>
              <a:rPr lang="en-US" sz="2400" dirty="0">
                <a:ln w="0"/>
                <a:solidFill>
                  <a:schemeClr val="accent4">
                    <a:lumMod val="75000"/>
                  </a:schemeClr>
                </a:solidFill>
                <a:effectLst>
                  <a:outerShdw blurRad="38100" dist="19050" dir="2700000" algn="tl" rotWithShape="0">
                    <a:schemeClr val="dk1">
                      <a:alpha val="40000"/>
                    </a:schemeClr>
                  </a:outerShdw>
                </a:effectLst>
                <a:latin typeface="Arial Narrow" panose="020B0606020202030204" pitchFamily="34" charset="0"/>
              </a:rPr>
              <a:t>”</a:t>
            </a:r>
            <a:r>
              <a:rPr lang="en-US" sz="24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grpSp>
        <p:nvGrpSpPr>
          <p:cNvPr id="13" name="Group 12">
            <a:extLst>
              <a:ext uri="{FF2B5EF4-FFF2-40B4-BE49-F238E27FC236}">
                <a16:creationId xmlns:a16="http://schemas.microsoft.com/office/drawing/2014/main" id="{AC8A4076-0B6D-41A9-93A9-67CB156D407F}"/>
              </a:ext>
            </a:extLst>
          </p:cNvPr>
          <p:cNvGrpSpPr/>
          <p:nvPr/>
        </p:nvGrpSpPr>
        <p:grpSpPr>
          <a:xfrm>
            <a:off x="44536" y="1440180"/>
            <a:ext cx="9123508" cy="3720738"/>
            <a:chOff x="44536" y="1440180"/>
            <a:chExt cx="9123508" cy="3720738"/>
          </a:xfrm>
        </p:grpSpPr>
        <p:pic>
          <p:nvPicPr>
            <p:cNvPr id="10" name="Picture 9">
              <a:extLst>
                <a:ext uri="{FF2B5EF4-FFF2-40B4-BE49-F238E27FC236}">
                  <a16:creationId xmlns:a16="http://schemas.microsoft.com/office/drawing/2014/main" id="{D5ADEAB6-8B04-446B-B0DA-DD64110EE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375" y="1668984"/>
              <a:ext cx="1658669" cy="3491934"/>
            </a:xfrm>
            <a:prstGeom prst="rect">
              <a:avLst/>
            </a:prstGeom>
          </p:spPr>
        </p:pic>
        <p:pic>
          <p:nvPicPr>
            <p:cNvPr id="11" name="Picture 10">
              <a:extLst>
                <a:ext uri="{FF2B5EF4-FFF2-40B4-BE49-F238E27FC236}">
                  <a16:creationId xmlns:a16="http://schemas.microsoft.com/office/drawing/2014/main" id="{8054DFF1-145C-4CE7-8C4A-739A77E792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36" y="1440180"/>
              <a:ext cx="1467507" cy="3604683"/>
            </a:xfrm>
            <a:prstGeom prst="rect">
              <a:avLst/>
            </a:prstGeom>
          </p:spPr>
        </p:pic>
        <p:sp>
          <p:nvSpPr>
            <p:cNvPr id="18" name="Rectangle 17">
              <a:extLst>
                <a:ext uri="{FF2B5EF4-FFF2-40B4-BE49-F238E27FC236}">
                  <a16:creationId xmlns:a16="http://schemas.microsoft.com/office/drawing/2014/main" id="{0A475F5A-9035-453A-926A-9BC77DD41830}"/>
                </a:ext>
              </a:extLst>
            </p:cNvPr>
            <p:cNvSpPr/>
            <p:nvPr/>
          </p:nvSpPr>
          <p:spPr>
            <a:xfrm>
              <a:off x="3204262" y="4116077"/>
              <a:ext cx="2235538" cy="830997"/>
            </a:xfrm>
            <a:prstGeom prst="rect">
              <a:avLst/>
            </a:prstGeom>
            <a:solidFill>
              <a:schemeClr val="tx1"/>
            </a:solid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the world needs a Testoper;</a:t>
              </a:r>
            </a:p>
          </p:txBody>
        </p:sp>
      </p:grpSp>
    </p:spTree>
    <p:extLst>
      <p:ext uri="{BB962C8B-B14F-4D97-AF65-F5344CB8AC3E}">
        <p14:creationId xmlns:p14="http://schemas.microsoft.com/office/powerpoint/2010/main" val="339372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estoper.com/wp-content/uploads/2019/04/Testoperworking.jpeg">
            <a:extLst>
              <a:ext uri="{FF2B5EF4-FFF2-40B4-BE49-F238E27FC236}">
                <a16:creationId xmlns:a16="http://schemas.microsoft.com/office/drawing/2014/main" id="{0E64FE15-418C-40AF-9EDA-4287F0529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370B88E-629B-4E19-869F-EA3567582DC5}"/>
              </a:ext>
            </a:extLst>
          </p:cNvPr>
          <p:cNvGrpSpPr/>
          <p:nvPr/>
        </p:nvGrpSpPr>
        <p:grpSpPr>
          <a:xfrm>
            <a:off x="7557" y="1190839"/>
            <a:ext cx="9144000" cy="2270278"/>
            <a:chOff x="7557" y="1190839"/>
            <a:chExt cx="9144000" cy="2270278"/>
          </a:xfrm>
        </p:grpSpPr>
        <p:sp>
          <p:nvSpPr>
            <p:cNvPr id="6" name="Rectangle 5">
              <a:extLst>
                <a:ext uri="{FF2B5EF4-FFF2-40B4-BE49-F238E27FC236}">
                  <a16:creationId xmlns:a16="http://schemas.microsoft.com/office/drawing/2014/main" id="{EF09BA00-146D-4DE8-9C34-BF60F1A45B98}"/>
                </a:ext>
              </a:extLst>
            </p:cNvPr>
            <p:cNvSpPr/>
            <p:nvPr/>
          </p:nvSpPr>
          <p:spPr>
            <a:xfrm>
              <a:off x="7557" y="1503847"/>
              <a:ext cx="9144000" cy="195727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0987292-2F47-4AB3-9816-FC0D8994E3EA}"/>
                </a:ext>
              </a:extLst>
            </p:cNvPr>
            <p:cNvSpPr/>
            <p:nvPr/>
          </p:nvSpPr>
          <p:spPr>
            <a:xfrm>
              <a:off x="1962520" y="1190839"/>
              <a:ext cx="5493812" cy="1754326"/>
            </a:xfrm>
            <a:prstGeom prst="rect">
              <a:avLst/>
            </a:prstGeom>
            <a:noFill/>
          </p:spPr>
          <p:txBody>
            <a:bodyPr wrap="none" lIns="91440" tIns="45720" rIns="91440" bIns="45720">
              <a:spAutoFit/>
            </a:bodyPr>
            <a:lstStyle/>
            <a:p>
              <a:pPr algn="ctr"/>
              <a:br>
                <a:rPr lang="en-US" sz="5400" b="1" cap="none" spc="0" dirty="0">
                  <a:ln w="6600">
                    <a:solidFill>
                      <a:schemeClr val="accent2"/>
                    </a:solidFill>
                    <a:prstDash val="solid"/>
                  </a:ln>
                  <a:solidFill>
                    <a:srgbClr val="FFFFFF"/>
                  </a:solidFill>
                  <a:effectLst>
                    <a:outerShdw dist="38100" dir="2700000" algn="tl" rotWithShape="0">
                      <a:schemeClr val="accent2"/>
                    </a:outerShdw>
                  </a:effectLst>
                </a:rPr>
              </a:b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About Testoper</a:t>
              </a:r>
            </a:p>
          </p:txBody>
        </p:sp>
      </p:grpSp>
      <p:pic>
        <p:nvPicPr>
          <p:cNvPr id="9" name="Picture 8">
            <a:extLst>
              <a:ext uri="{FF2B5EF4-FFF2-40B4-BE49-F238E27FC236}">
                <a16:creationId xmlns:a16="http://schemas.microsoft.com/office/drawing/2014/main" id="{73E1891D-272A-49D3-A9F3-F4AD1C8B35F8}"/>
              </a:ext>
            </a:extLst>
          </p:cNvPr>
          <p:cNvPicPr>
            <a:picLocks noChangeAspect="1"/>
          </p:cNvPicPr>
          <p:nvPr/>
        </p:nvPicPr>
        <p:blipFill>
          <a:blip r:embed="rId3"/>
          <a:stretch>
            <a:fillRect/>
          </a:stretch>
        </p:blipFill>
        <p:spPr>
          <a:xfrm>
            <a:off x="3634929" y="3817372"/>
            <a:ext cx="2251710" cy="1089328"/>
          </a:xfrm>
          <a:prstGeom prst="rect">
            <a:avLst/>
          </a:prstGeom>
        </p:spPr>
      </p:pic>
    </p:spTree>
    <p:extLst>
      <p:ext uri="{BB962C8B-B14F-4D97-AF65-F5344CB8AC3E}">
        <p14:creationId xmlns:p14="http://schemas.microsoft.com/office/powerpoint/2010/main" val="2845060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815150-CD5B-4D3F-A0B8-D158B956E001}"/>
              </a:ext>
            </a:extLst>
          </p:cNvPr>
          <p:cNvPicPr>
            <a:picLocks noChangeAspect="1"/>
          </p:cNvPicPr>
          <p:nvPr/>
        </p:nvPicPr>
        <p:blipFill>
          <a:blip r:embed="rId3"/>
          <a:stretch>
            <a:fillRect/>
          </a:stretch>
        </p:blipFill>
        <p:spPr>
          <a:xfrm>
            <a:off x="0" y="1"/>
            <a:ext cx="1421934" cy="5137073"/>
          </a:xfrm>
          <a:prstGeom prst="rect">
            <a:avLst/>
          </a:prstGeom>
        </p:spPr>
      </p:pic>
      <p:pic>
        <p:nvPicPr>
          <p:cNvPr id="7" name="Picture 6">
            <a:extLst>
              <a:ext uri="{FF2B5EF4-FFF2-40B4-BE49-F238E27FC236}">
                <a16:creationId xmlns:a16="http://schemas.microsoft.com/office/drawing/2014/main" id="{6A615537-6F12-442C-81FD-17523B8C244B}"/>
              </a:ext>
            </a:extLst>
          </p:cNvPr>
          <p:cNvPicPr>
            <a:picLocks noChangeAspect="1"/>
          </p:cNvPicPr>
          <p:nvPr/>
        </p:nvPicPr>
        <p:blipFill>
          <a:blip r:embed="rId4"/>
          <a:stretch>
            <a:fillRect/>
          </a:stretch>
        </p:blipFill>
        <p:spPr>
          <a:xfrm>
            <a:off x="7606717" y="-6427"/>
            <a:ext cx="1537283" cy="5143500"/>
          </a:xfrm>
          <a:prstGeom prst="rect">
            <a:avLst/>
          </a:prstGeom>
        </p:spPr>
      </p:pic>
      <p:sp>
        <p:nvSpPr>
          <p:cNvPr id="22" name="TextBox 21">
            <a:extLst>
              <a:ext uri="{FF2B5EF4-FFF2-40B4-BE49-F238E27FC236}">
                <a16:creationId xmlns:a16="http://schemas.microsoft.com/office/drawing/2014/main" id="{721790A7-C38D-492B-8A24-D59F26DD6115}"/>
              </a:ext>
            </a:extLst>
          </p:cNvPr>
          <p:cNvSpPr txBox="1"/>
          <p:nvPr/>
        </p:nvSpPr>
        <p:spPr>
          <a:xfrm>
            <a:off x="1272395" y="4246467"/>
            <a:ext cx="6599207" cy="738664"/>
          </a:xfrm>
          <a:prstGeom prst="rect">
            <a:avLst/>
          </a:prstGeom>
          <a:noFill/>
        </p:spPr>
        <p:txBody>
          <a:bodyPr wrap="square" rtlCol="0">
            <a:spAutoFit/>
          </a:bodyPr>
          <a:lstStyle/>
          <a:p>
            <a:pPr lvl="0" algn="ctr"/>
            <a:r>
              <a:rPr lang="en-US" dirty="0">
                <a:solidFill>
                  <a:schemeClr val="tx1"/>
                </a:solidFill>
                <a:latin typeface="Bahnschrift Light" panose="020B0502040204020203" pitchFamily="34" charset="0"/>
              </a:rPr>
              <a:t>We enable creative talent to accelerate the pace of innovation for </a:t>
            </a:r>
            <a:r>
              <a:rPr lang="en-US" b="1" dirty="0">
                <a:solidFill>
                  <a:schemeClr val="accent1">
                    <a:lumMod val="50000"/>
                  </a:schemeClr>
                </a:solidFill>
                <a:latin typeface="Bahnschrift Light" panose="020B0502040204020203" pitchFamily="34" charset="0"/>
              </a:rPr>
              <a:t>delivering and operating high-quality products</a:t>
            </a:r>
            <a:r>
              <a:rPr lang="en-US" dirty="0">
                <a:solidFill>
                  <a:schemeClr val="tx1"/>
                </a:solidFill>
                <a:latin typeface="Bahnschrift Light" panose="020B0502040204020203" pitchFamily="34" charset="0"/>
              </a:rPr>
              <a:t>. As a result, we empower enterprise, government, academics, and individuals to create social impact and economic growth.</a:t>
            </a:r>
            <a:endParaRPr kumimoji="0" lang="en-CA" b="0" i="0" u="none" strike="noStrike" kern="0" cap="none" spc="0" normalizeH="0" baseline="0" noProof="0" dirty="0">
              <a:ln>
                <a:noFill/>
              </a:ln>
              <a:solidFill>
                <a:schemeClr val="tx1"/>
              </a:solidFill>
              <a:effectLst/>
              <a:uLnTx/>
              <a:uFillTx/>
              <a:latin typeface="Bahnschrift Light" panose="020B0502040204020203" pitchFamily="34" charset="0"/>
              <a:sym typeface="Arial"/>
            </a:endParaRPr>
          </a:p>
        </p:txBody>
      </p:sp>
      <p:sp>
        <p:nvSpPr>
          <p:cNvPr id="23" name="Slide Number Placeholder 4">
            <a:extLst>
              <a:ext uri="{FF2B5EF4-FFF2-40B4-BE49-F238E27FC236}">
                <a16:creationId xmlns:a16="http://schemas.microsoft.com/office/drawing/2014/main" id="{84A56611-F780-4483-AC5A-406ECFAB098A}"/>
              </a:ext>
            </a:extLst>
          </p:cNvPr>
          <p:cNvSpPr txBox="1">
            <a:spLocks/>
          </p:cNvSpPr>
          <p:nvPr/>
        </p:nvSpPr>
        <p:spPr>
          <a:xfrm>
            <a:off x="8886516" y="4868863"/>
            <a:ext cx="405556"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FC426674-5D70-A640-98FF-5508BF7AFA13}" type="slidenum">
              <a:rPr kumimoji="0" lang="en-CA" sz="1000" b="0" i="0" u="none" strike="noStrike" kern="1200" cap="none" spc="0" normalizeH="0" baseline="0" noProof="0" smtClean="0">
                <a:ln>
                  <a:noFill/>
                </a:ln>
                <a:solidFill>
                  <a:prstClr val="white">
                    <a:lumMod val="65000"/>
                  </a:prstClr>
                </a:solidFill>
                <a:effectLst/>
                <a:uLnTx/>
                <a:uFillTx/>
                <a:latin typeface="Roboto Light"/>
                <a:ea typeface="+mn-ea"/>
                <a:cs typeface="Arial"/>
                <a:sym typeface="Arial"/>
              </a:rPr>
              <a:pPr marL="0" marR="0" lvl="0" indent="0" algn="l" defTabSz="685800" rtl="0" eaLnBrk="1" fontAlgn="auto" latinLnBrk="0" hangingPunct="1">
                <a:lnSpc>
                  <a:spcPct val="100000"/>
                </a:lnSpc>
                <a:spcBef>
                  <a:spcPts val="0"/>
                </a:spcBef>
                <a:spcAft>
                  <a:spcPts val="0"/>
                </a:spcAft>
                <a:buClrTx/>
                <a:buSzTx/>
                <a:buFontTx/>
                <a:buNone/>
                <a:tabLst/>
                <a:defRPr/>
              </a:pPr>
              <a:t>6</a:t>
            </a:fld>
            <a:endParaRPr kumimoji="0" lang="en-CA" sz="1000" b="0" i="0" u="none" strike="noStrike" kern="1200" cap="none" spc="0" normalizeH="0" baseline="0" noProof="0" dirty="0">
              <a:ln>
                <a:noFill/>
              </a:ln>
              <a:solidFill>
                <a:prstClr val="white">
                  <a:lumMod val="65000"/>
                </a:prstClr>
              </a:solidFill>
              <a:effectLst/>
              <a:uLnTx/>
              <a:uFillTx/>
              <a:latin typeface="Roboto Light"/>
              <a:ea typeface="+mn-ea"/>
              <a:cs typeface="Arial"/>
              <a:sym typeface="Arial"/>
            </a:endParaRPr>
          </a:p>
        </p:txBody>
      </p:sp>
      <p:pic>
        <p:nvPicPr>
          <p:cNvPr id="14" name="Picture 13">
            <a:extLst>
              <a:ext uri="{FF2B5EF4-FFF2-40B4-BE49-F238E27FC236}">
                <a16:creationId xmlns:a16="http://schemas.microsoft.com/office/drawing/2014/main" id="{CE4B05DE-22B8-4FA5-B128-E6B3BAE0F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9569" y="1260343"/>
            <a:ext cx="1254295" cy="2640620"/>
          </a:xfrm>
          <a:prstGeom prst="rect">
            <a:avLst/>
          </a:prstGeom>
        </p:spPr>
      </p:pic>
      <p:pic>
        <p:nvPicPr>
          <p:cNvPr id="15" name="Picture 14">
            <a:extLst>
              <a:ext uri="{FF2B5EF4-FFF2-40B4-BE49-F238E27FC236}">
                <a16:creationId xmlns:a16="http://schemas.microsoft.com/office/drawing/2014/main" id="{32C70BBD-2C78-454A-B313-48BBCDB82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709" y="1368643"/>
            <a:ext cx="1109737" cy="2725881"/>
          </a:xfrm>
          <a:prstGeom prst="rect">
            <a:avLst/>
          </a:prstGeom>
        </p:spPr>
      </p:pic>
      <p:pic>
        <p:nvPicPr>
          <p:cNvPr id="8" name="Picture 7">
            <a:extLst>
              <a:ext uri="{FF2B5EF4-FFF2-40B4-BE49-F238E27FC236}">
                <a16:creationId xmlns:a16="http://schemas.microsoft.com/office/drawing/2014/main" id="{F4C406E4-E517-4FD2-8824-1F8ECAC11934}"/>
              </a:ext>
            </a:extLst>
          </p:cNvPr>
          <p:cNvPicPr>
            <a:picLocks noChangeAspect="1"/>
          </p:cNvPicPr>
          <p:nvPr/>
        </p:nvPicPr>
        <p:blipFill>
          <a:blip r:embed="rId7"/>
          <a:stretch>
            <a:fillRect/>
          </a:stretch>
        </p:blipFill>
        <p:spPr>
          <a:xfrm>
            <a:off x="2980420" y="51603"/>
            <a:ext cx="3067809" cy="1512750"/>
          </a:xfrm>
          <a:prstGeom prst="rect">
            <a:avLst/>
          </a:prstGeom>
        </p:spPr>
      </p:pic>
      <p:grpSp>
        <p:nvGrpSpPr>
          <p:cNvPr id="12" name="Group 11">
            <a:extLst>
              <a:ext uri="{FF2B5EF4-FFF2-40B4-BE49-F238E27FC236}">
                <a16:creationId xmlns:a16="http://schemas.microsoft.com/office/drawing/2014/main" id="{07499CD8-3029-4E32-B7C7-3EDECD67EF0B}"/>
              </a:ext>
            </a:extLst>
          </p:cNvPr>
          <p:cNvGrpSpPr/>
          <p:nvPr/>
        </p:nvGrpSpPr>
        <p:grpSpPr>
          <a:xfrm>
            <a:off x="2347545" y="1994472"/>
            <a:ext cx="1715303" cy="1745140"/>
            <a:chOff x="2294973" y="1994472"/>
            <a:chExt cx="1715303" cy="1745140"/>
          </a:xfrm>
        </p:grpSpPr>
        <p:sp>
          <p:nvSpPr>
            <p:cNvPr id="16" name="Oval 15">
              <a:extLst>
                <a:ext uri="{FF2B5EF4-FFF2-40B4-BE49-F238E27FC236}">
                  <a16:creationId xmlns:a16="http://schemas.microsoft.com/office/drawing/2014/main" id="{69341345-8985-49DD-93D1-666BB2C27D4B}"/>
                </a:ext>
              </a:extLst>
            </p:cNvPr>
            <p:cNvSpPr/>
            <p:nvPr/>
          </p:nvSpPr>
          <p:spPr>
            <a:xfrm>
              <a:off x="2294973" y="1994472"/>
              <a:ext cx="1715303" cy="17451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4563B96E-9ADF-4E25-9CC5-188AD169F5F8}"/>
                </a:ext>
              </a:extLst>
            </p:cNvPr>
            <p:cNvPicPr>
              <a:picLocks noChangeAspect="1"/>
            </p:cNvPicPr>
            <p:nvPr/>
          </p:nvPicPr>
          <p:blipFill>
            <a:blip r:embed="rId8"/>
            <a:stretch>
              <a:fillRect/>
            </a:stretch>
          </p:blipFill>
          <p:spPr>
            <a:xfrm>
              <a:off x="2480050" y="2273979"/>
              <a:ext cx="1369632" cy="1262861"/>
            </a:xfrm>
            <a:prstGeom prst="rect">
              <a:avLst/>
            </a:prstGeom>
          </p:spPr>
        </p:pic>
      </p:grpSp>
      <p:grpSp>
        <p:nvGrpSpPr>
          <p:cNvPr id="11" name="Group 10">
            <a:extLst>
              <a:ext uri="{FF2B5EF4-FFF2-40B4-BE49-F238E27FC236}">
                <a16:creationId xmlns:a16="http://schemas.microsoft.com/office/drawing/2014/main" id="{3C673FD9-3BF2-4C65-93F2-CCF092B4978B}"/>
              </a:ext>
            </a:extLst>
          </p:cNvPr>
          <p:cNvGrpSpPr/>
          <p:nvPr/>
        </p:nvGrpSpPr>
        <p:grpSpPr>
          <a:xfrm>
            <a:off x="4777754" y="1994472"/>
            <a:ext cx="1715303" cy="1745140"/>
            <a:chOff x="4659611" y="1909857"/>
            <a:chExt cx="1715303" cy="1745140"/>
          </a:xfrm>
        </p:grpSpPr>
        <p:sp>
          <p:nvSpPr>
            <p:cNvPr id="9" name="Oval 8">
              <a:extLst>
                <a:ext uri="{FF2B5EF4-FFF2-40B4-BE49-F238E27FC236}">
                  <a16:creationId xmlns:a16="http://schemas.microsoft.com/office/drawing/2014/main" id="{2E2E16AA-94E4-4B13-A5CD-72D3CBB16018}"/>
                </a:ext>
              </a:extLst>
            </p:cNvPr>
            <p:cNvSpPr/>
            <p:nvPr/>
          </p:nvSpPr>
          <p:spPr>
            <a:xfrm>
              <a:off x="4659611" y="1909857"/>
              <a:ext cx="1715303" cy="17451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54D28208-18D6-4B2E-BF8E-42E5A449E6C5}"/>
                </a:ext>
              </a:extLst>
            </p:cNvPr>
            <p:cNvPicPr>
              <a:picLocks noChangeAspect="1"/>
            </p:cNvPicPr>
            <p:nvPr/>
          </p:nvPicPr>
          <p:blipFill>
            <a:blip r:embed="rId9"/>
            <a:stretch>
              <a:fillRect/>
            </a:stretch>
          </p:blipFill>
          <p:spPr>
            <a:xfrm>
              <a:off x="4817611" y="2231672"/>
              <a:ext cx="1442411" cy="1108224"/>
            </a:xfrm>
            <a:prstGeom prst="rect">
              <a:avLst/>
            </a:prstGeom>
          </p:spPr>
        </p:pic>
      </p:grpSp>
    </p:spTree>
    <p:extLst>
      <p:ext uri="{BB962C8B-B14F-4D97-AF65-F5344CB8AC3E}">
        <p14:creationId xmlns:p14="http://schemas.microsoft.com/office/powerpoint/2010/main" val="2454048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019C02-1C4B-478B-918A-0A0B084B94BB}"/>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Slide Number Placeholder 4">
            <a:extLst>
              <a:ext uri="{FF2B5EF4-FFF2-40B4-BE49-F238E27FC236}">
                <a16:creationId xmlns:a16="http://schemas.microsoft.com/office/drawing/2014/main" id="{8756E718-B360-4952-AF38-7B07ADDCBAD8}"/>
              </a:ext>
            </a:extLst>
          </p:cNvPr>
          <p:cNvSpPr txBox="1">
            <a:spLocks/>
          </p:cNvSpPr>
          <p:nvPr/>
        </p:nvSpPr>
        <p:spPr>
          <a:xfrm>
            <a:off x="8847441" y="4876678"/>
            <a:ext cx="405556"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FC426674-5D70-A640-98FF-5508BF7AFA13}" type="slidenum">
              <a:rPr kumimoji="0" lang="en-CA" sz="1000" b="0" i="0" u="none" strike="noStrike" kern="1200" cap="none" spc="0" normalizeH="0" baseline="0" noProof="0" smtClean="0">
                <a:ln>
                  <a:noFill/>
                </a:ln>
                <a:solidFill>
                  <a:prstClr val="white">
                    <a:lumMod val="65000"/>
                  </a:prstClr>
                </a:solidFill>
                <a:effectLst/>
                <a:uLnTx/>
                <a:uFillTx/>
                <a:latin typeface="Roboto Light"/>
                <a:ea typeface="+mn-ea"/>
                <a:cs typeface="Arial"/>
                <a:sym typeface="Arial"/>
              </a:rPr>
              <a:pPr marL="0" marR="0" lvl="0" indent="0" algn="l" defTabSz="685800" rtl="0" eaLnBrk="1" fontAlgn="auto" latinLnBrk="0" hangingPunct="1">
                <a:lnSpc>
                  <a:spcPct val="100000"/>
                </a:lnSpc>
                <a:spcBef>
                  <a:spcPts val="0"/>
                </a:spcBef>
                <a:spcAft>
                  <a:spcPts val="0"/>
                </a:spcAft>
                <a:buClrTx/>
                <a:buSzTx/>
                <a:buFontTx/>
                <a:buNone/>
                <a:tabLst/>
                <a:defRPr/>
              </a:pPr>
              <a:t>7</a:t>
            </a:fld>
            <a:endParaRPr kumimoji="0" lang="en-CA" sz="1000" b="0" i="0" u="none" strike="noStrike" kern="1200" cap="none" spc="0" normalizeH="0" baseline="0" noProof="0" dirty="0">
              <a:ln>
                <a:noFill/>
              </a:ln>
              <a:solidFill>
                <a:prstClr val="white">
                  <a:lumMod val="65000"/>
                </a:prstClr>
              </a:solidFill>
              <a:effectLst/>
              <a:uLnTx/>
              <a:uFillTx/>
              <a:latin typeface="Roboto Light"/>
              <a:ea typeface="+mn-ea"/>
              <a:cs typeface="Arial"/>
              <a:sym typeface="Arial"/>
            </a:endParaRPr>
          </a:p>
        </p:txBody>
      </p:sp>
      <p:pic>
        <p:nvPicPr>
          <p:cNvPr id="5" name="Picture 4">
            <a:extLst>
              <a:ext uri="{FF2B5EF4-FFF2-40B4-BE49-F238E27FC236}">
                <a16:creationId xmlns:a16="http://schemas.microsoft.com/office/drawing/2014/main" id="{0737ED78-FC09-41A9-9217-71706CA3ACF1}"/>
              </a:ext>
            </a:extLst>
          </p:cNvPr>
          <p:cNvPicPr>
            <a:picLocks noChangeAspect="1"/>
          </p:cNvPicPr>
          <p:nvPr/>
        </p:nvPicPr>
        <p:blipFill>
          <a:blip r:embed="rId3"/>
          <a:stretch>
            <a:fillRect/>
          </a:stretch>
        </p:blipFill>
        <p:spPr>
          <a:xfrm>
            <a:off x="2568217" y="0"/>
            <a:ext cx="4309322" cy="1237104"/>
          </a:xfrm>
          <a:prstGeom prst="rect">
            <a:avLst/>
          </a:prstGeom>
        </p:spPr>
      </p:pic>
      <p:pic>
        <p:nvPicPr>
          <p:cNvPr id="38" name="Picture 37">
            <a:extLst>
              <a:ext uri="{FF2B5EF4-FFF2-40B4-BE49-F238E27FC236}">
                <a16:creationId xmlns:a16="http://schemas.microsoft.com/office/drawing/2014/main" id="{695AB490-6074-4D77-A370-5B6E30BF4236}"/>
              </a:ext>
            </a:extLst>
          </p:cNvPr>
          <p:cNvPicPr>
            <a:picLocks noChangeAspect="1"/>
          </p:cNvPicPr>
          <p:nvPr/>
        </p:nvPicPr>
        <p:blipFill>
          <a:blip r:embed="rId4"/>
          <a:stretch>
            <a:fillRect/>
          </a:stretch>
        </p:blipFill>
        <p:spPr>
          <a:xfrm>
            <a:off x="4769246" y="4157769"/>
            <a:ext cx="4078092" cy="456372"/>
          </a:xfrm>
          <a:prstGeom prst="rect">
            <a:avLst/>
          </a:prstGeom>
        </p:spPr>
      </p:pic>
      <p:pic>
        <p:nvPicPr>
          <p:cNvPr id="40" name="Picture 39">
            <a:extLst>
              <a:ext uri="{FF2B5EF4-FFF2-40B4-BE49-F238E27FC236}">
                <a16:creationId xmlns:a16="http://schemas.microsoft.com/office/drawing/2014/main" id="{CA855CFB-1735-4BC2-A0D7-81867314D3E2}"/>
              </a:ext>
            </a:extLst>
          </p:cNvPr>
          <p:cNvPicPr>
            <a:picLocks noChangeAspect="1"/>
          </p:cNvPicPr>
          <p:nvPr/>
        </p:nvPicPr>
        <p:blipFill>
          <a:blip r:embed="rId5"/>
          <a:stretch>
            <a:fillRect/>
          </a:stretch>
        </p:blipFill>
        <p:spPr>
          <a:xfrm>
            <a:off x="4769246" y="3138558"/>
            <a:ext cx="4078195" cy="499192"/>
          </a:xfrm>
          <a:prstGeom prst="rect">
            <a:avLst/>
          </a:prstGeom>
        </p:spPr>
      </p:pic>
      <p:pic>
        <p:nvPicPr>
          <p:cNvPr id="42" name="Picture 41">
            <a:extLst>
              <a:ext uri="{FF2B5EF4-FFF2-40B4-BE49-F238E27FC236}">
                <a16:creationId xmlns:a16="http://schemas.microsoft.com/office/drawing/2014/main" id="{5579A73E-119E-4D50-ADC3-D46810217B96}"/>
              </a:ext>
            </a:extLst>
          </p:cNvPr>
          <p:cNvPicPr>
            <a:picLocks noChangeAspect="1"/>
          </p:cNvPicPr>
          <p:nvPr/>
        </p:nvPicPr>
        <p:blipFill>
          <a:blip r:embed="rId6"/>
          <a:stretch>
            <a:fillRect/>
          </a:stretch>
        </p:blipFill>
        <p:spPr>
          <a:xfrm>
            <a:off x="4769245" y="2162166"/>
            <a:ext cx="4078093" cy="456373"/>
          </a:xfrm>
          <a:prstGeom prst="rect">
            <a:avLst/>
          </a:prstGeom>
        </p:spPr>
      </p:pic>
      <p:grpSp>
        <p:nvGrpSpPr>
          <p:cNvPr id="4" name="Group 3">
            <a:extLst>
              <a:ext uri="{FF2B5EF4-FFF2-40B4-BE49-F238E27FC236}">
                <a16:creationId xmlns:a16="http://schemas.microsoft.com/office/drawing/2014/main" id="{CE7191D9-422E-4073-B01E-72458414CE41}"/>
              </a:ext>
            </a:extLst>
          </p:cNvPr>
          <p:cNvGrpSpPr/>
          <p:nvPr/>
        </p:nvGrpSpPr>
        <p:grpSpPr>
          <a:xfrm>
            <a:off x="128433" y="1754550"/>
            <a:ext cx="3434277" cy="2908691"/>
            <a:chOff x="128433" y="1754550"/>
            <a:chExt cx="3434277" cy="2908691"/>
          </a:xfrm>
        </p:grpSpPr>
        <p:grpSp>
          <p:nvGrpSpPr>
            <p:cNvPr id="43" name="Group 42">
              <a:extLst>
                <a:ext uri="{FF2B5EF4-FFF2-40B4-BE49-F238E27FC236}">
                  <a16:creationId xmlns:a16="http://schemas.microsoft.com/office/drawing/2014/main" id="{D6BEA36C-798F-4517-AB89-0ED7688120F7}"/>
                </a:ext>
              </a:extLst>
            </p:cNvPr>
            <p:cNvGrpSpPr/>
            <p:nvPr/>
          </p:nvGrpSpPr>
          <p:grpSpPr>
            <a:xfrm>
              <a:off x="145040" y="1754550"/>
              <a:ext cx="3417670" cy="2908691"/>
              <a:chOff x="145040" y="1754550"/>
              <a:chExt cx="3417670" cy="2908691"/>
            </a:xfrm>
          </p:grpSpPr>
          <p:pic>
            <p:nvPicPr>
              <p:cNvPr id="29" name="Picture 28">
                <a:extLst>
                  <a:ext uri="{FF2B5EF4-FFF2-40B4-BE49-F238E27FC236}">
                    <a16:creationId xmlns:a16="http://schemas.microsoft.com/office/drawing/2014/main" id="{B875C695-3182-4FA6-ACB4-3E8DCEB524FD}"/>
                  </a:ext>
                </a:extLst>
              </p:cNvPr>
              <p:cNvPicPr>
                <a:picLocks noChangeAspect="1"/>
              </p:cNvPicPr>
              <p:nvPr/>
            </p:nvPicPr>
            <p:blipFill>
              <a:blip r:embed="rId7"/>
              <a:stretch>
                <a:fillRect/>
              </a:stretch>
            </p:blipFill>
            <p:spPr>
              <a:xfrm>
                <a:off x="167380" y="1754550"/>
                <a:ext cx="3372990" cy="367787"/>
              </a:xfrm>
              <a:prstGeom prst="rect">
                <a:avLst/>
              </a:prstGeom>
            </p:spPr>
          </p:pic>
          <p:pic>
            <p:nvPicPr>
              <p:cNvPr id="31" name="Picture 30">
                <a:extLst>
                  <a:ext uri="{FF2B5EF4-FFF2-40B4-BE49-F238E27FC236}">
                    <a16:creationId xmlns:a16="http://schemas.microsoft.com/office/drawing/2014/main" id="{1378C8ED-81FF-438B-8645-7EC6ACFA683F}"/>
                  </a:ext>
                </a:extLst>
              </p:cNvPr>
              <p:cNvPicPr>
                <a:picLocks noChangeAspect="1"/>
              </p:cNvPicPr>
              <p:nvPr/>
            </p:nvPicPr>
            <p:blipFill>
              <a:blip r:embed="rId8"/>
              <a:stretch>
                <a:fillRect/>
              </a:stretch>
            </p:blipFill>
            <p:spPr>
              <a:xfrm>
                <a:off x="167380" y="2978406"/>
                <a:ext cx="3395330" cy="367787"/>
              </a:xfrm>
              <a:prstGeom prst="rect">
                <a:avLst/>
              </a:prstGeom>
            </p:spPr>
          </p:pic>
          <p:pic>
            <p:nvPicPr>
              <p:cNvPr id="33" name="Picture 32">
                <a:extLst>
                  <a:ext uri="{FF2B5EF4-FFF2-40B4-BE49-F238E27FC236}">
                    <a16:creationId xmlns:a16="http://schemas.microsoft.com/office/drawing/2014/main" id="{5673FF45-19E7-4E35-BF59-E346EEE6FF3D}"/>
                  </a:ext>
                </a:extLst>
              </p:cNvPr>
              <p:cNvPicPr>
                <a:picLocks noChangeAspect="1"/>
              </p:cNvPicPr>
              <p:nvPr/>
            </p:nvPicPr>
            <p:blipFill>
              <a:blip r:embed="rId9"/>
              <a:stretch>
                <a:fillRect/>
              </a:stretch>
            </p:blipFill>
            <p:spPr>
              <a:xfrm>
                <a:off x="156210" y="3646327"/>
                <a:ext cx="3395330" cy="367787"/>
              </a:xfrm>
              <a:prstGeom prst="rect">
                <a:avLst/>
              </a:prstGeom>
            </p:spPr>
          </p:pic>
          <p:pic>
            <p:nvPicPr>
              <p:cNvPr id="35" name="Picture 34">
                <a:extLst>
                  <a:ext uri="{FF2B5EF4-FFF2-40B4-BE49-F238E27FC236}">
                    <a16:creationId xmlns:a16="http://schemas.microsoft.com/office/drawing/2014/main" id="{59A9B510-19C4-49C2-A10B-C1FD32807FDD}"/>
                  </a:ext>
                </a:extLst>
              </p:cNvPr>
              <p:cNvPicPr>
                <a:picLocks noChangeAspect="1"/>
              </p:cNvPicPr>
              <p:nvPr/>
            </p:nvPicPr>
            <p:blipFill>
              <a:blip r:embed="rId10"/>
              <a:stretch>
                <a:fillRect/>
              </a:stretch>
            </p:blipFill>
            <p:spPr>
              <a:xfrm>
                <a:off x="145040" y="4295454"/>
                <a:ext cx="3395330" cy="367787"/>
              </a:xfrm>
              <a:prstGeom prst="rect">
                <a:avLst/>
              </a:prstGeom>
            </p:spPr>
          </p:pic>
        </p:grpSp>
        <p:pic>
          <p:nvPicPr>
            <p:cNvPr id="3" name="Picture 2">
              <a:extLst>
                <a:ext uri="{FF2B5EF4-FFF2-40B4-BE49-F238E27FC236}">
                  <a16:creationId xmlns:a16="http://schemas.microsoft.com/office/drawing/2014/main" id="{4BB20493-94AB-4126-B42B-FEB28FFFC723}"/>
                </a:ext>
              </a:extLst>
            </p:cNvPr>
            <p:cNvPicPr>
              <a:picLocks noChangeAspect="1"/>
            </p:cNvPicPr>
            <p:nvPr/>
          </p:nvPicPr>
          <p:blipFill>
            <a:blip r:embed="rId11"/>
            <a:stretch>
              <a:fillRect/>
            </a:stretch>
          </p:blipFill>
          <p:spPr>
            <a:xfrm>
              <a:off x="128433" y="2325402"/>
              <a:ext cx="3411937" cy="372034"/>
            </a:xfrm>
            <a:prstGeom prst="rect">
              <a:avLst/>
            </a:prstGeom>
          </p:spPr>
        </p:pic>
      </p:grpSp>
      <p:sp>
        <p:nvSpPr>
          <p:cNvPr id="2" name="Rectangle 1">
            <a:extLst>
              <a:ext uri="{FF2B5EF4-FFF2-40B4-BE49-F238E27FC236}">
                <a16:creationId xmlns:a16="http://schemas.microsoft.com/office/drawing/2014/main" id="{6457F4A4-4973-44D6-AEA2-69FF7BD31E91}"/>
              </a:ext>
            </a:extLst>
          </p:cNvPr>
          <p:cNvSpPr/>
          <p:nvPr/>
        </p:nvSpPr>
        <p:spPr>
          <a:xfrm>
            <a:off x="1517929" y="78379"/>
            <a:ext cx="1050288" cy="584775"/>
          </a:xfrm>
          <a:prstGeom prst="rect">
            <a:avLst/>
          </a:prstGeom>
          <a:noFill/>
        </p:spPr>
        <p:txBody>
          <a:bodyPr wrap="non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How</a:t>
            </a:r>
          </a:p>
        </p:txBody>
      </p:sp>
      <p:sp>
        <p:nvSpPr>
          <p:cNvPr id="20" name="Rectangle 19">
            <a:extLst>
              <a:ext uri="{FF2B5EF4-FFF2-40B4-BE49-F238E27FC236}">
                <a16:creationId xmlns:a16="http://schemas.microsoft.com/office/drawing/2014/main" id="{397E0AF0-6F29-482E-9182-930B15F6E4F0}"/>
              </a:ext>
            </a:extLst>
          </p:cNvPr>
          <p:cNvSpPr/>
          <p:nvPr/>
        </p:nvSpPr>
        <p:spPr>
          <a:xfrm>
            <a:off x="1834401" y="866219"/>
            <a:ext cx="731290" cy="584775"/>
          </a:xfrm>
          <a:prstGeom prst="rect">
            <a:avLst/>
          </a:prstGeom>
          <a:noFill/>
        </p:spPr>
        <p:txBody>
          <a:bodyPr wrap="non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we</a:t>
            </a:r>
          </a:p>
        </p:txBody>
      </p:sp>
      <p:sp>
        <p:nvSpPr>
          <p:cNvPr id="21" name="Rectangle 20">
            <a:extLst>
              <a:ext uri="{FF2B5EF4-FFF2-40B4-BE49-F238E27FC236}">
                <a16:creationId xmlns:a16="http://schemas.microsoft.com/office/drawing/2014/main" id="{310C4843-6E2D-4223-9C2D-354AA8335035}"/>
              </a:ext>
            </a:extLst>
          </p:cNvPr>
          <p:cNvSpPr/>
          <p:nvPr/>
        </p:nvSpPr>
        <p:spPr>
          <a:xfrm>
            <a:off x="6877539" y="692117"/>
            <a:ext cx="1048685" cy="584775"/>
          </a:xfrm>
          <a:prstGeom prst="rect">
            <a:avLst/>
          </a:prstGeom>
          <a:noFill/>
        </p:spPr>
        <p:txBody>
          <a:bodyPr wrap="none" lIns="91440" tIns="45720" rIns="91440" bIns="45720">
            <a:spAutoFit/>
          </a:bodyPr>
          <a:lstStyle/>
          <a:p>
            <a:pPr algn="ctr"/>
            <a:r>
              <a:rPr 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
            </a: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 it</a:t>
            </a:r>
          </a:p>
        </p:txBody>
      </p:sp>
      <p:sp>
        <p:nvSpPr>
          <p:cNvPr id="6" name="TextBox 5">
            <a:extLst>
              <a:ext uri="{FF2B5EF4-FFF2-40B4-BE49-F238E27FC236}">
                <a16:creationId xmlns:a16="http://schemas.microsoft.com/office/drawing/2014/main" id="{D47EF630-A86A-42B8-8FAE-717A03EFB240}"/>
              </a:ext>
            </a:extLst>
          </p:cNvPr>
          <p:cNvSpPr txBox="1"/>
          <p:nvPr/>
        </p:nvSpPr>
        <p:spPr>
          <a:xfrm>
            <a:off x="3249521" y="4941313"/>
            <a:ext cx="2714205" cy="200055"/>
          </a:xfrm>
          <a:prstGeom prst="rect">
            <a:avLst/>
          </a:prstGeom>
          <a:noFill/>
        </p:spPr>
        <p:txBody>
          <a:bodyPr wrap="none" rtlCol="0">
            <a:spAutoFit/>
          </a:bodyPr>
          <a:lstStyle/>
          <a:p>
            <a:r>
              <a:rPr lang="en-CA" sz="700" b="1" dirty="0">
                <a:solidFill>
                  <a:schemeClr val="bg1"/>
                </a:solidFill>
              </a:rPr>
              <a:t>Note:</a:t>
            </a:r>
            <a:r>
              <a:rPr lang="en-CA" sz="700" dirty="0">
                <a:solidFill>
                  <a:schemeClr val="bg1"/>
                </a:solidFill>
              </a:rPr>
              <a:t> Refer Program Catalog to know details of each program</a:t>
            </a:r>
          </a:p>
        </p:txBody>
      </p:sp>
    </p:spTree>
    <p:extLst>
      <p:ext uri="{BB962C8B-B14F-4D97-AF65-F5344CB8AC3E}">
        <p14:creationId xmlns:p14="http://schemas.microsoft.com/office/powerpoint/2010/main" val="2504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estoper.com/wp-content/uploads/2019/04/Testoperworking.jpeg">
            <a:extLst>
              <a:ext uri="{FF2B5EF4-FFF2-40B4-BE49-F238E27FC236}">
                <a16:creationId xmlns:a16="http://schemas.microsoft.com/office/drawing/2014/main" id="{0E64FE15-418C-40AF-9EDA-4287F0529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370B88E-629B-4E19-869F-EA3567582DC5}"/>
              </a:ext>
            </a:extLst>
          </p:cNvPr>
          <p:cNvGrpSpPr/>
          <p:nvPr/>
        </p:nvGrpSpPr>
        <p:grpSpPr>
          <a:xfrm>
            <a:off x="7557" y="1190839"/>
            <a:ext cx="9144000" cy="2270278"/>
            <a:chOff x="7557" y="1190839"/>
            <a:chExt cx="9144000" cy="2270278"/>
          </a:xfrm>
        </p:grpSpPr>
        <p:sp>
          <p:nvSpPr>
            <p:cNvPr id="6" name="Rectangle 5">
              <a:extLst>
                <a:ext uri="{FF2B5EF4-FFF2-40B4-BE49-F238E27FC236}">
                  <a16:creationId xmlns:a16="http://schemas.microsoft.com/office/drawing/2014/main" id="{EF09BA00-146D-4DE8-9C34-BF60F1A45B98}"/>
                </a:ext>
              </a:extLst>
            </p:cNvPr>
            <p:cNvSpPr/>
            <p:nvPr/>
          </p:nvSpPr>
          <p:spPr>
            <a:xfrm>
              <a:off x="7557" y="1503847"/>
              <a:ext cx="9144000" cy="195727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0987292-2F47-4AB3-9816-FC0D8994E3EA}"/>
                </a:ext>
              </a:extLst>
            </p:cNvPr>
            <p:cNvSpPr/>
            <p:nvPr/>
          </p:nvSpPr>
          <p:spPr>
            <a:xfrm>
              <a:off x="346694" y="1190839"/>
              <a:ext cx="8725467" cy="1754326"/>
            </a:xfrm>
            <a:prstGeom prst="rect">
              <a:avLst/>
            </a:prstGeom>
            <a:noFill/>
          </p:spPr>
          <p:txBody>
            <a:bodyPr wrap="none" lIns="91440" tIns="45720" rIns="91440" bIns="45720">
              <a:spAutoFit/>
            </a:bodyPr>
            <a:lstStyle/>
            <a:p>
              <a:pPr algn="ctr"/>
              <a:br>
                <a:rPr lang="en-US" sz="5400" b="1" cap="none" spc="0" dirty="0">
                  <a:ln w="6600">
                    <a:solidFill>
                      <a:schemeClr val="accent2"/>
                    </a:solidFill>
                    <a:prstDash val="solid"/>
                  </a:ln>
                  <a:solidFill>
                    <a:srgbClr val="FFFFFF"/>
                  </a:solidFill>
                  <a:effectLst>
                    <a:outerShdw dist="38100" dir="2700000" algn="tl" rotWithShape="0">
                      <a:schemeClr val="accent2"/>
                    </a:outerShdw>
                  </a:effectLst>
                </a:rPr>
              </a:b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About Testoper </a:t>
              </a:r>
              <a:r>
                <a:rPr lang="en-US" sz="5400" b="1" cap="none" spc="0" dirty="0" err="1">
                  <a:ln w="6600">
                    <a:solidFill>
                      <a:schemeClr val="accent2"/>
                    </a:solidFill>
                    <a:prstDash val="solid"/>
                  </a:ln>
                  <a:solidFill>
                    <a:srgbClr val="FFFFFF"/>
                  </a:solidFill>
                  <a:effectLst>
                    <a:outerShdw dist="38100" dir="2700000" algn="tl" rotWithShape="0">
                      <a:schemeClr val="accent2"/>
                    </a:outerShdw>
                  </a:effectLst>
                </a:rPr>
                <a:t>Codethon</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pic>
        <p:nvPicPr>
          <p:cNvPr id="9" name="Picture 8">
            <a:extLst>
              <a:ext uri="{FF2B5EF4-FFF2-40B4-BE49-F238E27FC236}">
                <a16:creationId xmlns:a16="http://schemas.microsoft.com/office/drawing/2014/main" id="{73E1891D-272A-49D3-A9F3-F4AD1C8B35F8}"/>
              </a:ext>
            </a:extLst>
          </p:cNvPr>
          <p:cNvPicPr>
            <a:picLocks noChangeAspect="1"/>
          </p:cNvPicPr>
          <p:nvPr/>
        </p:nvPicPr>
        <p:blipFill>
          <a:blip r:embed="rId3"/>
          <a:stretch>
            <a:fillRect/>
          </a:stretch>
        </p:blipFill>
        <p:spPr>
          <a:xfrm>
            <a:off x="3634929" y="3817372"/>
            <a:ext cx="2251710" cy="1089328"/>
          </a:xfrm>
          <a:prstGeom prst="rect">
            <a:avLst/>
          </a:prstGeom>
        </p:spPr>
      </p:pic>
    </p:spTree>
    <p:extLst>
      <p:ext uri="{BB962C8B-B14F-4D97-AF65-F5344CB8AC3E}">
        <p14:creationId xmlns:p14="http://schemas.microsoft.com/office/powerpoint/2010/main" val="349597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a:extLst>
              <a:ext uri="{FF2B5EF4-FFF2-40B4-BE49-F238E27FC236}">
                <a16:creationId xmlns:a16="http://schemas.microsoft.com/office/drawing/2014/main" id="{37B2A537-4DF8-4DDC-A9CB-ADCFB2D8B82D}"/>
              </a:ext>
            </a:extLst>
          </p:cNvPr>
          <p:cNvSpPr txBox="1">
            <a:spLocks/>
          </p:cNvSpPr>
          <p:nvPr/>
        </p:nvSpPr>
        <p:spPr>
          <a:xfrm>
            <a:off x="8773707" y="4869394"/>
            <a:ext cx="38723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buFontTx/>
              <a:buNone/>
              <a:defRPr/>
            </a:pPr>
            <a:fld id="{FC426674-5D70-A640-98FF-5508BF7AFA13}" type="slidenum">
              <a:rPr lang="en-CA" sz="1000" kern="1200" smtClean="0">
                <a:solidFill>
                  <a:prstClr val="white">
                    <a:lumMod val="65000"/>
                  </a:prstClr>
                </a:solidFill>
                <a:latin typeface="Roboto Light"/>
                <a:ea typeface="+mn-ea"/>
                <a:cs typeface="+mn-cs"/>
              </a:rPr>
              <a:pPr defTabSz="685800">
                <a:buClrTx/>
                <a:buFontTx/>
                <a:buNone/>
                <a:defRPr/>
              </a:pPr>
              <a:t>9</a:t>
            </a:fld>
            <a:endParaRPr lang="en-CA" sz="1000" kern="1200" dirty="0">
              <a:solidFill>
                <a:prstClr val="white">
                  <a:lumMod val="65000"/>
                </a:prstClr>
              </a:solidFill>
              <a:latin typeface="Roboto Light"/>
              <a:ea typeface="+mn-ea"/>
              <a:cs typeface="+mn-cs"/>
            </a:endParaRPr>
          </a:p>
        </p:txBody>
      </p:sp>
      <p:pic>
        <p:nvPicPr>
          <p:cNvPr id="21" name="Picture 20">
            <a:extLst>
              <a:ext uri="{FF2B5EF4-FFF2-40B4-BE49-F238E27FC236}">
                <a16:creationId xmlns:a16="http://schemas.microsoft.com/office/drawing/2014/main" id="{A831F9DA-A35F-4C5B-AB68-EB4D98D7DE15}"/>
              </a:ext>
            </a:extLst>
          </p:cNvPr>
          <p:cNvPicPr>
            <a:picLocks noChangeAspect="1"/>
          </p:cNvPicPr>
          <p:nvPr/>
        </p:nvPicPr>
        <p:blipFill>
          <a:blip r:embed="rId2"/>
          <a:stretch>
            <a:fillRect/>
          </a:stretch>
        </p:blipFill>
        <p:spPr>
          <a:xfrm>
            <a:off x="3343740" y="1295950"/>
            <a:ext cx="1775371" cy="1061960"/>
          </a:xfrm>
          <a:prstGeom prst="rect">
            <a:avLst/>
          </a:prstGeom>
        </p:spPr>
      </p:pic>
      <p:sp>
        <p:nvSpPr>
          <p:cNvPr id="23" name="Rectangle 22">
            <a:extLst>
              <a:ext uri="{FF2B5EF4-FFF2-40B4-BE49-F238E27FC236}">
                <a16:creationId xmlns:a16="http://schemas.microsoft.com/office/drawing/2014/main" id="{AB27AA99-33DA-4725-8DE3-797ADCA52B21}"/>
              </a:ext>
            </a:extLst>
          </p:cNvPr>
          <p:cNvSpPr/>
          <p:nvPr/>
        </p:nvSpPr>
        <p:spPr>
          <a:xfrm>
            <a:off x="259702" y="457325"/>
            <a:ext cx="2898119" cy="2739211"/>
          </a:xfrm>
          <a:prstGeom prst="rect">
            <a:avLst/>
          </a:prstGeom>
          <a:solidFill>
            <a:schemeClr val="tx1"/>
          </a:solidFill>
        </p:spPr>
        <p:txBody>
          <a:bodyPr wrap="square">
            <a:spAutoFit/>
          </a:bodyPr>
          <a:lstStyle/>
          <a:p>
            <a:pPr algn="ctr"/>
            <a:r>
              <a:rPr lang="en-CA" sz="1600" u="sng" dirty="0">
                <a:solidFill>
                  <a:srgbClr val="00B0F0"/>
                </a:solidFill>
              </a:rPr>
              <a:t>Why Testoper Codeathon?</a:t>
            </a:r>
          </a:p>
          <a:p>
            <a:pPr algn="ctr"/>
            <a:endParaRPr lang="en-CA" sz="1600" dirty="0">
              <a:solidFill>
                <a:srgbClr val="00B0F0"/>
              </a:solidFill>
            </a:endParaRPr>
          </a:p>
          <a:p>
            <a:pPr algn="ctr"/>
            <a:r>
              <a:rPr lang="en-CA" dirty="0">
                <a:solidFill>
                  <a:srgbClr val="00B0F0"/>
                </a:solidFill>
              </a:rPr>
              <a:t>The Testoper Codeathon is a deep dive coding bi-weekly program delivered by the collaborative engagement of community experts for the community members who are dedicated and inspired to play the role of an expert in future innovation for delivering and operating high quality products.</a:t>
            </a:r>
          </a:p>
        </p:txBody>
      </p:sp>
      <p:sp>
        <p:nvSpPr>
          <p:cNvPr id="24" name="Rectangle 23">
            <a:extLst>
              <a:ext uri="{FF2B5EF4-FFF2-40B4-BE49-F238E27FC236}">
                <a16:creationId xmlns:a16="http://schemas.microsoft.com/office/drawing/2014/main" id="{061FC486-28FD-43F9-A443-C23CBFA5B290}"/>
              </a:ext>
            </a:extLst>
          </p:cNvPr>
          <p:cNvSpPr/>
          <p:nvPr/>
        </p:nvSpPr>
        <p:spPr>
          <a:xfrm>
            <a:off x="5305031" y="457325"/>
            <a:ext cx="3755841" cy="2816156"/>
          </a:xfrm>
          <a:prstGeom prst="rect">
            <a:avLst/>
          </a:prstGeom>
          <a:solidFill>
            <a:schemeClr val="tx1"/>
          </a:solidFill>
        </p:spPr>
        <p:txBody>
          <a:bodyPr wrap="square">
            <a:spAutoFit/>
          </a:bodyPr>
          <a:lstStyle/>
          <a:p>
            <a:pPr algn="ctr"/>
            <a:r>
              <a:rPr lang="en-US" u="sng" dirty="0">
                <a:solidFill>
                  <a:srgbClr val="00B0F0"/>
                </a:solidFill>
              </a:rPr>
              <a:t>Who should attend Testoper Codeathon?</a:t>
            </a:r>
          </a:p>
          <a:p>
            <a:pPr marL="171450" indent="-171450">
              <a:buClr>
                <a:srgbClr val="00B0F0"/>
              </a:buClr>
              <a:buFont typeface="Arial" panose="020B0604020202020204" pitchFamily="34" charset="0"/>
              <a:buChar char="•"/>
            </a:pPr>
            <a:endParaRPr lang="en-US" sz="900" dirty="0">
              <a:solidFill>
                <a:srgbClr val="00B0F0"/>
              </a:solidFill>
            </a:endParaRPr>
          </a:p>
          <a:p>
            <a:pPr marL="171450" indent="-171450">
              <a:buClr>
                <a:srgbClr val="00B0F0"/>
              </a:buClr>
              <a:buFont typeface="Arial" panose="020B0604020202020204" pitchFamily="34" charset="0"/>
              <a:buChar char="•"/>
            </a:pPr>
            <a:r>
              <a:rPr lang="en-US" sz="1100" dirty="0">
                <a:solidFill>
                  <a:srgbClr val="00B0F0"/>
                </a:solidFill>
              </a:rPr>
              <a:t>Architects, designers, and developers to learn test automation and operations skills in the world of agile to become the overall expert</a:t>
            </a:r>
          </a:p>
          <a:p>
            <a:pPr marL="171450" indent="-171450">
              <a:buClr>
                <a:srgbClr val="00B0F0"/>
              </a:buClr>
              <a:buFont typeface="Arial" panose="020B0604020202020204" pitchFamily="34" charset="0"/>
              <a:buChar char="•"/>
            </a:pPr>
            <a:r>
              <a:rPr lang="en-US" sz="1100" dirty="0">
                <a:solidFill>
                  <a:srgbClr val="00B0F0"/>
                </a:solidFill>
              </a:rPr>
              <a:t>Testers and operations professional to learn test automation and intelligent automation to advance career</a:t>
            </a:r>
          </a:p>
          <a:p>
            <a:pPr marL="171450" indent="-171450">
              <a:buClr>
                <a:srgbClr val="00B0F0"/>
              </a:buClr>
              <a:buFont typeface="Arial" panose="020B0604020202020204" pitchFamily="34" charset="0"/>
              <a:buChar char="•"/>
            </a:pPr>
            <a:r>
              <a:rPr lang="en-US" sz="1100" dirty="0">
                <a:solidFill>
                  <a:srgbClr val="00B0F0"/>
                </a:solidFill>
              </a:rPr>
              <a:t>The individuals who are hungry to stand out of the crowd and passionate about innovation in everything they do</a:t>
            </a:r>
          </a:p>
          <a:p>
            <a:pPr marL="171450" indent="-171450">
              <a:buClr>
                <a:srgbClr val="00B0F0"/>
              </a:buClr>
              <a:buFont typeface="Arial" panose="020B0604020202020204" pitchFamily="34" charset="0"/>
              <a:buChar char="•"/>
            </a:pPr>
            <a:r>
              <a:rPr lang="en-US" sz="1100" dirty="0">
                <a:solidFill>
                  <a:srgbClr val="00B0F0"/>
                </a:solidFill>
              </a:rPr>
              <a:t>The individuals who are determined to make a difference at work as an Intrapreneur delivering continuous improvement</a:t>
            </a:r>
          </a:p>
          <a:p>
            <a:pPr marL="171450" indent="-171450">
              <a:buClr>
                <a:srgbClr val="00B0F0"/>
              </a:buClr>
              <a:buFont typeface="Arial" panose="020B0604020202020204" pitchFamily="34" charset="0"/>
              <a:buChar char="•"/>
            </a:pPr>
            <a:r>
              <a:rPr lang="en-US" sz="1100" dirty="0">
                <a:solidFill>
                  <a:srgbClr val="00B0F0"/>
                </a:solidFill>
              </a:rPr>
              <a:t>And, for individuals to connect, develop, launch, and advance their Entrepreneur dreams into reality</a:t>
            </a:r>
          </a:p>
        </p:txBody>
      </p:sp>
      <p:sp>
        <p:nvSpPr>
          <p:cNvPr id="32" name="Rectangle 31">
            <a:extLst>
              <a:ext uri="{FF2B5EF4-FFF2-40B4-BE49-F238E27FC236}">
                <a16:creationId xmlns:a16="http://schemas.microsoft.com/office/drawing/2014/main" id="{33B6EBCE-7D41-4B2F-9B1B-C1FC1C61CCB7}"/>
              </a:ext>
            </a:extLst>
          </p:cNvPr>
          <p:cNvSpPr/>
          <p:nvPr/>
        </p:nvSpPr>
        <p:spPr>
          <a:xfrm>
            <a:off x="1776530" y="3650242"/>
            <a:ext cx="5160819" cy="1123384"/>
          </a:xfrm>
          <a:prstGeom prst="rect">
            <a:avLst/>
          </a:prstGeom>
          <a:solidFill>
            <a:schemeClr val="tx1"/>
          </a:solidFill>
        </p:spPr>
        <p:txBody>
          <a:bodyPr wrap="square">
            <a:spAutoFit/>
          </a:bodyPr>
          <a:lstStyle/>
          <a:p>
            <a:pPr algn="ctr"/>
            <a:r>
              <a:rPr lang="en-US" sz="1600" u="sng" dirty="0">
                <a:solidFill>
                  <a:srgbClr val="00B0F0"/>
                </a:solidFill>
              </a:rPr>
              <a:t>What is the end GOAL and expected outcome?</a:t>
            </a:r>
          </a:p>
          <a:p>
            <a:pPr marL="171450" indent="-171450">
              <a:buClr>
                <a:srgbClr val="00B0F0"/>
              </a:buClr>
              <a:buFont typeface="Arial" panose="020B0604020202020204" pitchFamily="34" charset="0"/>
              <a:buChar char="•"/>
            </a:pPr>
            <a:endParaRPr lang="en-US" sz="900" dirty="0">
              <a:solidFill>
                <a:srgbClr val="00B0F0"/>
              </a:solidFill>
            </a:endParaRPr>
          </a:p>
          <a:p>
            <a:pPr marL="228600" indent="-228600">
              <a:buClr>
                <a:srgbClr val="00B0F0"/>
              </a:buClr>
              <a:buFont typeface="+mj-lt"/>
              <a:buAutoNum type="arabicPeriod"/>
            </a:pPr>
            <a:r>
              <a:rPr lang="en-US" dirty="0">
                <a:solidFill>
                  <a:srgbClr val="00B0F0"/>
                </a:solidFill>
              </a:rPr>
              <a:t>Creative Talent</a:t>
            </a:r>
          </a:p>
          <a:p>
            <a:pPr marL="228600" indent="-228600">
              <a:buClr>
                <a:srgbClr val="00B0F0"/>
              </a:buClr>
              <a:buFont typeface="+mj-lt"/>
              <a:buAutoNum type="arabicPeriod"/>
            </a:pPr>
            <a:r>
              <a:rPr lang="en-US" dirty="0">
                <a:solidFill>
                  <a:srgbClr val="00B0F0"/>
                </a:solidFill>
              </a:rPr>
              <a:t>Job opportunity</a:t>
            </a:r>
          </a:p>
          <a:p>
            <a:pPr marL="228600" indent="-228600">
              <a:buClr>
                <a:srgbClr val="00B0F0"/>
              </a:buClr>
              <a:buFont typeface="+mj-lt"/>
              <a:buAutoNum type="arabicPeriod"/>
            </a:pPr>
            <a:r>
              <a:rPr lang="en-US" dirty="0">
                <a:solidFill>
                  <a:srgbClr val="00B0F0"/>
                </a:solidFill>
              </a:rPr>
              <a:t>Innovation, Intrapreneurship and Entrepreneurship</a:t>
            </a:r>
          </a:p>
        </p:txBody>
      </p:sp>
    </p:spTree>
    <p:extLst>
      <p:ext uri="{BB962C8B-B14F-4D97-AF65-F5344CB8AC3E}">
        <p14:creationId xmlns:p14="http://schemas.microsoft.com/office/powerpoint/2010/main" val="21784842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pplication xmlns="http://www.sap.com/cof/ao/powerpoint/application">
  <com.sap.ip.bi.pioneer>
    <Version>4</Version>
    <AAO_Revision>2.3.2.62482</AAO_Revision>
    <RefreshOnOpen>False</RefreshOnOpen>
    <PlanningModeSetToChangeMode>True</PlanningModeSetToChangeMode>
    <Cleaned>False</Cleaned>
    <ForcePromptOnInitialRefresh>False</ForcePromptOnInitialRefresh>
    <StorePromptsInDocument>True</StorePromptsInDocument>
    <MergeVariables>False</MergeVariables>
    <WorkingMode>Local</WorkingMode>
    <RefreshPlanningObjectsOnRefreshAll>True</RefreshPlanningObjectsOnRefreshAll>
    <Items/>
  </com.sap.ip.bi.pioneer>
</Application>
</file>

<file path=customXml/item2.xml><?xml version="1.0" encoding="utf-8"?>
<Application xmlns="http://www.sap.com/cof/powerpoint/application">
  <Version>2</Version>
  <Revision>2.3.2.62482</Revision>
</Application>
</file>

<file path=customXml/itemProps1.xml><?xml version="1.0" encoding="utf-8"?>
<ds:datastoreItem xmlns:ds="http://schemas.openxmlformats.org/officeDocument/2006/customXml" ds:itemID="{DFDE1499-A4F4-4F30-A0B1-952F20309E09}">
  <ds:schemaRefs>
    <ds:schemaRef ds:uri="http://www.sap.com/cof/ao/powerpoint/application"/>
  </ds:schemaRefs>
</ds:datastoreItem>
</file>

<file path=customXml/itemProps2.xml><?xml version="1.0" encoding="utf-8"?>
<ds:datastoreItem xmlns:ds="http://schemas.openxmlformats.org/officeDocument/2006/customXml" ds:itemID="{7AA012C7-8077-444B-A31C-0BFE8D76AA9B}">
  <ds:schemaRefs>
    <ds:schemaRef ds:uri="http://www.sap.com/cof/powerpoint/application"/>
  </ds:schemaRefs>
</ds:datastoreItem>
</file>

<file path=docProps/app.xml><?xml version="1.0" encoding="utf-8"?>
<Properties xmlns="http://schemas.openxmlformats.org/officeDocument/2006/extended-properties" xmlns:vt="http://schemas.openxmlformats.org/officeDocument/2006/docPropsVTypes">
  <TotalTime>844</TotalTime>
  <Words>641</Words>
  <Application>Microsoft Office PowerPoint</Application>
  <PresentationFormat>On-screen Show (16:9)</PresentationFormat>
  <Paragraphs>139</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 Narrow</vt:lpstr>
      <vt:lpstr>Bahnschrift Light</vt:lpstr>
      <vt:lpstr>Arial</vt:lpstr>
      <vt:lpstr>Roboto Light</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Kader Khan</dc:creator>
  <cp:lastModifiedBy>Kader Khan</cp:lastModifiedBy>
  <cp:revision>40</cp:revision>
  <dcterms:created xsi:type="dcterms:W3CDTF">2020-02-11T16:31:22Z</dcterms:created>
  <dcterms:modified xsi:type="dcterms:W3CDTF">2020-02-26T14:01:32Z</dcterms:modified>
</cp:coreProperties>
</file>